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59"/>
  </p:notesMasterIdLst>
  <p:sldIdLst>
    <p:sldId id="256" r:id="rId2"/>
    <p:sldId id="257" r:id="rId3"/>
    <p:sldId id="269" r:id="rId4"/>
    <p:sldId id="270" r:id="rId5"/>
    <p:sldId id="271" r:id="rId6"/>
    <p:sldId id="416" r:id="rId7"/>
    <p:sldId id="265" r:id="rId8"/>
    <p:sldId id="413" r:id="rId9"/>
    <p:sldId id="423" r:id="rId10"/>
    <p:sldId id="272" r:id="rId11"/>
    <p:sldId id="278" r:id="rId12"/>
    <p:sldId id="280" r:id="rId13"/>
    <p:sldId id="279" r:id="rId14"/>
    <p:sldId id="281" r:id="rId15"/>
    <p:sldId id="273" r:id="rId16"/>
    <p:sldId id="274" r:id="rId17"/>
    <p:sldId id="417" r:id="rId18"/>
    <p:sldId id="258" r:id="rId19"/>
    <p:sldId id="399" r:id="rId20"/>
    <p:sldId id="400" r:id="rId21"/>
    <p:sldId id="404" r:id="rId22"/>
    <p:sldId id="405" r:id="rId23"/>
    <p:sldId id="412" r:id="rId24"/>
    <p:sldId id="264" r:id="rId25"/>
    <p:sldId id="360" r:id="rId26"/>
    <p:sldId id="415" r:id="rId27"/>
    <p:sldId id="276" r:id="rId28"/>
    <p:sldId id="418" r:id="rId29"/>
    <p:sldId id="259" r:id="rId30"/>
    <p:sldId id="275" r:id="rId31"/>
    <p:sldId id="361" r:id="rId32"/>
    <p:sldId id="363" r:id="rId33"/>
    <p:sldId id="362" r:id="rId34"/>
    <p:sldId id="364" r:id="rId35"/>
    <p:sldId id="414" r:id="rId36"/>
    <p:sldId id="266" r:id="rId37"/>
    <p:sldId id="419" r:id="rId38"/>
    <p:sldId id="262" r:id="rId39"/>
    <p:sldId id="277" r:id="rId40"/>
    <p:sldId id="267" r:id="rId41"/>
    <p:sldId id="420" r:id="rId42"/>
    <p:sldId id="370" r:id="rId43"/>
    <p:sldId id="375" r:id="rId44"/>
    <p:sldId id="376" r:id="rId45"/>
    <p:sldId id="377" r:id="rId46"/>
    <p:sldId id="268" r:id="rId47"/>
    <p:sldId id="421" r:id="rId48"/>
    <p:sldId id="372" r:id="rId49"/>
    <p:sldId id="373" r:id="rId50"/>
    <p:sldId id="379" r:id="rId51"/>
    <p:sldId id="380" r:id="rId52"/>
    <p:sldId id="381" r:id="rId53"/>
    <p:sldId id="382" r:id="rId54"/>
    <p:sldId id="378" r:id="rId55"/>
    <p:sldId id="422" r:id="rId56"/>
    <p:sldId id="383" r:id="rId57"/>
    <p:sldId id="424"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8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577"/>
    <p:restoredTop sz="94650"/>
  </p:normalViewPr>
  <p:slideViewPr>
    <p:cSldViewPr snapToGrid="0" snapToObjects="1">
      <p:cViewPr varScale="1">
        <p:scale>
          <a:sx n="121" d="100"/>
          <a:sy n="121" d="100"/>
        </p:scale>
        <p:origin x="168" y="32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4E2FA3-1241-B441-83A9-BDA0DC468C77}" type="datetimeFigureOut">
              <a:rPr lang="en-US" smtClean="0"/>
              <a:t>6/21/21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12FBA4-F412-3249-BC40-98D6E72066F5}" type="slidenum">
              <a:rPr lang="en-US" smtClean="0"/>
              <a:t>‹#›</a:t>
            </a:fld>
            <a:endParaRPr lang="en-US"/>
          </a:p>
        </p:txBody>
      </p:sp>
    </p:spTree>
    <p:extLst>
      <p:ext uri="{BB962C8B-B14F-4D97-AF65-F5344CB8AC3E}">
        <p14:creationId xmlns:p14="http://schemas.microsoft.com/office/powerpoint/2010/main" val="3625386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87614B9-7A26-BD4E-A4B1-E97FC107E34B}"/>
              </a:ext>
            </a:extLst>
          </p:cNvPr>
          <p:cNvSpPr>
            <a:spLocks noGrp="1" noChangeArrowheads="1"/>
          </p:cNvSpPr>
          <p:nvPr>
            <p:ph type="sldNum" sz="quarter" idx="5"/>
          </p:nvPr>
        </p:nvSpPr>
        <p:spPr>
          <a:ln/>
        </p:spPr>
        <p:txBody>
          <a:bodyPr/>
          <a:lstStyle/>
          <a:p>
            <a:fld id="{B7B94F58-96A6-184F-A7C3-873C4E594589}" type="slidenum">
              <a:rPr lang="en-US" altLang="en-US"/>
              <a:pPr/>
              <a:t>11</a:t>
            </a:fld>
            <a:endParaRPr lang="en-US" altLang="en-US"/>
          </a:p>
        </p:txBody>
      </p:sp>
      <p:sp>
        <p:nvSpPr>
          <p:cNvPr id="46082" name="Rectangle 2">
            <a:extLst>
              <a:ext uri="{FF2B5EF4-FFF2-40B4-BE49-F238E27FC236}">
                <a16:creationId xmlns:a16="http://schemas.microsoft.com/office/drawing/2014/main" id="{785FE443-6221-9D40-A89D-8613E51A21C6}"/>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A8F57859-5650-7841-B3CC-AAE94BA8EFA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33556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B8D2AB5-A37F-0E4A-BB4E-C106BAA97A5A}"/>
              </a:ext>
            </a:extLst>
          </p:cNvPr>
          <p:cNvSpPr>
            <a:spLocks noGrp="1" noChangeArrowheads="1"/>
          </p:cNvSpPr>
          <p:nvPr>
            <p:ph type="sldNum" sz="quarter" idx="5"/>
          </p:nvPr>
        </p:nvSpPr>
        <p:spPr>
          <a:ln/>
        </p:spPr>
        <p:txBody>
          <a:bodyPr/>
          <a:lstStyle/>
          <a:p>
            <a:fld id="{D96CF1B8-79A2-7946-834C-83A90C6DA4D5}" type="slidenum">
              <a:rPr lang="en-US" altLang="en-US"/>
              <a:pPr/>
              <a:t>12</a:t>
            </a:fld>
            <a:endParaRPr lang="en-US" altLang="en-US"/>
          </a:p>
        </p:txBody>
      </p:sp>
      <p:sp>
        <p:nvSpPr>
          <p:cNvPr id="54274" name="Rectangle 2">
            <a:extLst>
              <a:ext uri="{FF2B5EF4-FFF2-40B4-BE49-F238E27FC236}">
                <a16:creationId xmlns:a16="http://schemas.microsoft.com/office/drawing/2014/main" id="{25194052-4D57-5C48-8AFA-F4022CEE96DE}"/>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ECDAFE15-383F-824C-8D6C-63CB3D244B0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15176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A918DB3-C23C-F04B-B6BA-B3598F275C9D}"/>
              </a:ext>
            </a:extLst>
          </p:cNvPr>
          <p:cNvSpPr>
            <a:spLocks noGrp="1" noChangeArrowheads="1"/>
          </p:cNvSpPr>
          <p:nvPr>
            <p:ph type="sldNum" sz="quarter" idx="5"/>
          </p:nvPr>
        </p:nvSpPr>
        <p:spPr>
          <a:ln/>
        </p:spPr>
        <p:txBody>
          <a:bodyPr/>
          <a:lstStyle/>
          <a:p>
            <a:fld id="{F192F181-1DBE-0A41-99BA-4F85508D0FBA}" type="slidenum">
              <a:rPr lang="en-US" altLang="en-US"/>
              <a:pPr/>
              <a:t>13</a:t>
            </a:fld>
            <a:endParaRPr lang="en-US" altLang="en-US"/>
          </a:p>
        </p:txBody>
      </p:sp>
      <p:sp>
        <p:nvSpPr>
          <p:cNvPr id="47106" name="Rectangle 2">
            <a:extLst>
              <a:ext uri="{FF2B5EF4-FFF2-40B4-BE49-F238E27FC236}">
                <a16:creationId xmlns:a16="http://schemas.microsoft.com/office/drawing/2014/main" id="{5DC12988-AADF-D344-B625-D0C62EA2C777}"/>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88BCE6DB-AC2B-CA4C-ACE2-7DBC7B13D9C7}"/>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284319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24BDC97-0709-4E44-9412-26468D03B80A}"/>
              </a:ext>
            </a:extLst>
          </p:cNvPr>
          <p:cNvSpPr>
            <a:spLocks noGrp="1" noChangeArrowheads="1"/>
          </p:cNvSpPr>
          <p:nvPr>
            <p:ph type="sldNum" sz="quarter" idx="5"/>
          </p:nvPr>
        </p:nvSpPr>
        <p:spPr>
          <a:ln/>
        </p:spPr>
        <p:txBody>
          <a:bodyPr/>
          <a:lstStyle/>
          <a:p>
            <a:fld id="{36ABE6DC-1C7B-6547-ACE3-E5D178C49E56}" type="slidenum">
              <a:rPr lang="en-US" altLang="en-US"/>
              <a:pPr/>
              <a:t>14</a:t>
            </a:fld>
            <a:endParaRPr lang="en-US" altLang="en-US"/>
          </a:p>
        </p:txBody>
      </p:sp>
      <p:sp>
        <p:nvSpPr>
          <p:cNvPr id="48130" name="Rectangle 2">
            <a:extLst>
              <a:ext uri="{FF2B5EF4-FFF2-40B4-BE49-F238E27FC236}">
                <a16:creationId xmlns:a16="http://schemas.microsoft.com/office/drawing/2014/main" id="{02D5C07E-C8B3-E349-92DC-239F3660ACBF}"/>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A5E36B20-C3DC-9040-A18B-3C97002C0A4A}"/>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544589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6/21/21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6/21/21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6/21/21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919CF5-FE24-1D4E-AD2A-18FDE2362765}"/>
              </a:ext>
            </a:extLst>
          </p:cNvPr>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430490A-3B88-5F46-A6F2-333F27FF50C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6687A3B0-301C-144F-BE84-0BE96E9DF493}"/>
              </a:ext>
            </a:extLst>
          </p:cNvPr>
          <p:cNvSpPr>
            <a:spLocks noGrp="1" noChangeArrowheads="1"/>
          </p:cNvSpPr>
          <p:nvPr>
            <p:ph type="ftr" sz="quarter" idx="11"/>
          </p:nvPr>
        </p:nvSpPr>
        <p:spPr>
          <a:ln/>
        </p:spPr>
        <p:txBody>
          <a:bodyPr/>
          <a:lstStyle>
            <a:lvl1pPr>
              <a:defRPr/>
            </a:lvl1pPr>
          </a:lstStyle>
          <a:p>
            <a:pPr>
              <a:defRPr/>
            </a:pPr>
            <a:r>
              <a:rPr lang="en-US" altLang="en-US"/>
              <a:t>Hip, Hip, Hooray, Its a Monsoon Day!</a:t>
            </a:r>
          </a:p>
        </p:txBody>
      </p:sp>
      <p:sp>
        <p:nvSpPr>
          <p:cNvPr id="5" name="Rectangle 6">
            <a:extLst>
              <a:ext uri="{FF2B5EF4-FFF2-40B4-BE49-F238E27FC236}">
                <a16:creationId xmlns:a16="http://schemas.microsoft.com/office/drawing/2014/main" id="{3A7D31A5-07FF-6D47-AF12-F209A9788501}"/>
              </a:ext>
            </a:extLst>
          </p:cNvPr>
          <p:cNvSpPr>
            <a:spLocks noGrp="1" noChangeArrowheads="1"/>
          </p:cNvSpPr>
          <p:nvPr>
            <p:ph type="sldNum" sz="quarter" idx="12"/>
          </p:nvPr>
        </p:nvSpPr>
        <p:spPr>
          <a:ln/>
        </p:spPr>
        <p:txBody>
          <a:bodyPr/>
          <a:lstStyle>
            <a:lvl1pPr>
              <a:defRPr/>
            </a:lvl1pPr>
          </a:lstStyle>
          <a:p>
            <a:fld id="{E658B4A1-F05E-4447-AE05-8D0B6725A4FA}" type="slidenum">
              <a:rPr lang="en-US" altLang="en-US"/>
              <a:pPr/>
              <a:t>‹#›</a:t>
            </a:fld>
            <a:endParaRPr lang="en-US" altLang="en-US"/>
          </a:p>
        </p:txBody>
      </p:sp>
    </p:spTree>
    <p:extLst>
      <p:ext uri="{BB962C8B-B14F-4D97-AF65-F5344CB8AC3E}">
        <p14:creationId xmlns:p14="http://schemas.microsoft.com/office/powerpoint/2010/main" val="3421564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6/21/21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6/21/21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6/21/21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6/21/21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6/21/21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6/21/21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6/21/21</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6/21/21</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6/21/21</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video" Target="https://www.youtube.com/embed/o-Yg_Nv4kvU?feature=oembed"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hyperlink" Target="http://www.historyplace.com/unitedstates/lange/index.html" TargetMode="Externa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7GD1omJTtDE" TargetMode="External"/><Relationship Id="rId2" Type="http://schemas.openxmlformats.org/officeDocument/2006/relationships/slideLayout" Target="../slideLayouts/slideLayout4.xml"/><Relationship Id="rId1" Type="http://schemas.openxmlformats.org/officeDocument/2006/relationships/video" Target="https://www.youtube.com/embed/7GD1omJTtDE?feature=oembed" TargetMode="External"/><Relationship Id="rId5" Type="http://schemas.openxmlformats.org/officeDocument/2006/relationships/image" Target="../media/image49.jpeg"/><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3" Type="http://schemas.openxmlformats.org/officeDocument/2006/relationships/hyperlink" Target="http://www.picpedia.org/highway-signs/g/government.html" TargetMode="External"/><Relationship Id="rId2" Type="http://schemas.openxmlformats.org/officeDocument/2006/relationships/image" Target="../media/image73.jp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74.tiff"/><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0.jpeg"/><Relationship Id="rId1" Type="http://schemas.openxmlformats.org/officeDocument/2006/relationships/slideLayout" Target="../slideLayouts/slideLayout4.xml"/><Relationship Id="rId5" Type="http://schemas.openxmlformats.org/officeDocument/2006/relationships/hyperlink" Target="https://www.youtube.com/watch?v=gnbqi6HjyK4" TargetMode="Externa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9.tiff"/><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5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74.tiff"/><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geoalliance.asu.edu/" TargetMode="Externa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geoalliance.asu.edu/lessonlists" TargetMode="External"/><Relationship Id="rId1" Type="http://schemas.openxmlformats.org/officeDocument/2006/relationships/slideLayout" Target="../slideLayouts/slideLayout4.xml"/><Relationship Id="rId5" Type="http://schemas.openxmlformats.org/officeDocument/2006/relationships/image" Target="../media/image90.png"/><Relationship Id="rId4" Type="http://schemas.openxmlformats.org/officeDocument/2006/relationships/image" Target="../media/image89.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AMIU4lTMQLw" TargetMode="External"/><Relationship Id="rId2" Type="http://schemas.openxmlformats.org/officeDocument/2006/relationships/slideLayout" Target="../slideLayouts/slideLayout4.xml"/><Relationship Id="rId1" Type="http://schemas.openxmlformats.org/officeDocument/2006/relationships/video" Target="https://www.youtube.com/embed/AMIU4lTMQLw?feature=oembed" TargetMode="Externa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6889-7E60-E24C-81C4-AAB51D92F062}"/>
              </a:ext>
            </a:extLst>
          </p:cNvPr>
          <p:cNvSpPr>
            <a:spLocks noGrp="1"/>
          </p:cNvSpPr>
          <p:nvPr>
            <p:ph type="ctrTitle"/>
          </p:nvPr>
        </p:nvSpPr>
        <p:spPr>
          <a:xfrm>
            <a:off x="1600200" y="1369603"/>
            <a:ext cx="8991600" cy="1645920"/>
          </a:xfrm>
        </p:spPr>
        <p:txBody>
          <a:bodyPr>
            <a:normAutofit fontScale="90000"/>
          </a:bodyPr>
          <a:lstStyle/>
          <a:p>
            <a:r>
              <a:rPr lang="en-US" b="1" dirty="0"/>
              <a:t>Showcasing Grade 3</a:t>
            </a:r>
            <a:br>
              <a:rPr lang="en-US" b="1" dirty="0"/>
            </a:br>
            <a:r>
              <a:rPr lang="en-US" b="1" dirty="0"/>
              <a:t>Arizona Studies </a:t>
            </a:r>
            <a:br>
              <a:rPr lang="en-US" b="1" dirty="0"/>
            </a:br>
            <a:r>
              <a:rPr lang="en-US" b="1" dirty="0"/>
              <a:t>(</a:t>
            </a:r>
            <a:r>
              <a:rPr lang="en-US" sz="2400" b="1" dirty="0"/>
              <a:t>prehistoric to Present Day)</a:t>
            </a:r>
            <a:endParaRPr lang="en-US" dirty="0"/>
          </a:p>
        </p:txBody>
      </p:sp>
      <p:pic>
        <p:nvPicPr>
          <p:cNvPr id="5" name="Picture 4" descr="A close up of a sign&#10;&#10;Description automatically generated">
            <a:extLst>
              <a:ext uri="{FF2B5EF4-FFF2-40B4-BE49-F238E27FC236}">
                <a16:creationId xmlns:a16="http://schemas.microsoft.com/office/drawing/2014/main" id="{EF780233-668B-FD46-878D-AD44758213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59641" y="3876923"/>
            <a:ext cx="5357918" cy="1980806"/>
          </a:xfrm>
          <a:prstGeom prst="rect">
            <a:avLst/>
          </a:prstGeom>
        </p:spPr>
      </p:pic>
      <p:sp>
        <p:nvSpPr>
          <p:cNvPr id="4" name="TextBox 3">
            <a:extLst>
              <a:ext uri="{FF2B5EF4-FFF2-40B4-BE49-F238E27FC236}">
                <a16:creationId xmlns:a16="http://schemas.microsoft.com/office/drawing/2014/main" id="{CF3854D1-DC8C-F948-AFB8-189989FCAFFE}"/>
              </a:ext>
            </a:extLst>
          </p:cNvPr>
          <p:cNvSpPr txBox="1"/>
          <p:nvPr/>
        </p:nvSpPr>
        <p:spPr>
          <a:xfrm>
            <a:off x="7972926" y="5836821"/>
            <a:ext cx="3581173" cy="738664"/>
          </a:xfrm>
          <a:prstGeom prst="rect">
            <a:avLst/>
          </a:prstGeom>
          <a:noFill/>
        </p:spPr>
        <p:txBody>
          <a:bodyPr wrap="none" rtlCol="0">
            <a:spAutoFit/>
          </a:bodyPr>
          <a:lstStyle/>
          <a:p>
            <a:r>
              <a:rPr lang="en-US" sz="2400" dirty="0"/>
              <a:t>https://</a:t>
            </a:r>
            <a:r>
              <a:rPr lang="en-US" sz="2400" dirty="0" err="1"/>
              <a:t>geoalliance.asu.edu</a:t>
            </a:r>
            <a:r>
              <a:rPr lang="en-US" sz="2400" dirty="0"/>
              <a:t>/ </a:t>
            </a:r>
          </a:p>
          <a:p>
            <a:endParaRPr lang="en-US" dirty="0"/>
          </a:p>
        </p:txBody>
      </p:sp>
      <p:sp>
        <p:nvSpPr>
          <p:cNvPr id="3" name="TextBox 2">
            <a:extLst>
              <a:ext uri="{FF2B5EF4-FFF2-40B4-BE49-F238E27FC236}">
                <a16:creationId xmlns:a16="http://schemas.microsoft.com/office/drawing/2014/main" id="{55676198-E5F5-764C-9DDB-57D55D5B5800}"/>
              </a:ext>
            </a:extLst>
          </p:cNvPr>
          <p:cNvSpPr txBox="1"/>
          <p:nvPr/>
        </p:nvSpPr>
        <p:spPr>
          <a:xfrm>
            <a:off x="3265930" y="3198167"/>
            <a:ext cx="5660139" cy="461665"/>
          </a:xfrm>
          <a:prstGeom prst="rect">
            <a:avLst/>
          </a:prstGeom>
          <a:noFill/>
        </p:spPr>
        <p:txBody>
          <a:bodyPr wrap="none" rtlCol="0">
            <a:spAutoFit/>
          </a:bodyPr>
          <a:lstStyle/>
          <a:p>
            <a:r>
              <a:rPr lang="en-US" sz="2400" b="1" dirty="0"/>
              <a:t>Lesson Plans You Can Use Right Now! </a:t>
            </a:r>
          </a:p>
        </p:txBody>
      </p:sp>
      <p:sp>
        <p:nvSpPr>
          <p:cNvPr id="7" name="TextBox 6">
            <a:extLst>
              <a:ext uri="{FF2B5EF4-FFF2-40B4-BE49-F238E27FC236}">
                <a16:creationId xmlns:a16="http://schemas.microsoft.com/office/drawing/2014/main" id="{5EE291B4-A13D-E44B-B23E-597E3D5ABE85}"/>
              </a:ext>
            </a:extLst>
          </p:cNvPr>
          <p:cNvSpPr txBox="1"/>
          <p:nvPr/>
        </p:nvSpPr>
        <p:spPr>
          <a:xfrm>
            <a:off x="7972926" y="4267161"/>
            <a:ext cx="3449662" cy="1569660"/>
          </a:xfrm>
          <a:prstGeom prst="rect">
            <a:avLst/>
          </a:prstGeom>
          <a:noFill/>
        </p:spPr>
        <p:txBody>
          <a:bodyPr wrap="none" rtlCol="0">
            <a:spAutoFit/>
          </a:bodyPr>
          <a:lstStyle/>
          <a:p>
            <a:r>
              <a:rPr lang="en-US" sz="2400" b="1" dirty="0"/>
              <a:t>Gale Ekiss and </a:t>
            </a:r>
          </a:p>
          <a:p>
            <a:r>
              <a:rPr lang="en-US" sz="2400" b="1" dirty="0"/>
              <a:t>Heather Moll</a:t>
            </a:r>
          </a:p>
          <a:p>
            <a:r>
              <a:rPr lang="en-US" sz="2400" b="1" dirty="0"/>
              <a:t>Co-Coordinator</a:t>
            </a:r>
          </a:p>
          <a:p>
            <a:r>
              <a:rPr lang="en-US" sz="2400" b="1" dirty="0" err="1"/>
              <a:t>Heather.Moll@asu.edu</a:t>
            </a:r>
            <a:endParaRPr lang="en-US" sz="2400" b="1" dirty="0"/>
          </a:p>
        </p:txBody>
      </p:sp>
    </p:spTree>
    <p:extLst>
      <p:ext uri="{BB962C8B-B14F-4D97-AF65-F5344CB8AC3E}">
        <p14:creationId xmlns:p14="http://schemas.microsoft.com/office/powerpoint/2010/main" val="1600960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A3DBE-6C0A-9B47-B640-935D34783C9B}"/>
              </a:ext>
            </a:extLst>
          </p:cNvPr>
          <p:cNvSpPr>
            <a:spLocks noGrp="1"/>
          </p:cNvSpPr>
          <p:nvPr>
            <p:ph type="title"/>
          </p:nvPr>
        </p:nvSpPr>
        <p:spPr>
          <a:xfrm>
            <a:off x="466863" y="82193"/>
            <a:ext cx="10931702" cy="1456394"/>
          </a:xfrm>
        </p:spPr>
        <p:txBody>
          <a:bodyPr>
            <a:normAutofit fontScale="90000"/>
          </a:bodyPr>
          <a:lstStyle/>
          <a:p>
            <a:br>
              <a:rPr lang="en-US" sz="2700" b="1" dirty="0"/>
            </a:br>
            <a:r>
              <a:rPr lang="en-US" sz="2700" b="1" dirty="0"/>
              <a:t>The Gift of Water: Modifying Our Environment</a:t>
            </a:r>
            <a:br>
              <a:rPr lang="en-US" b="1" dirty="0"/>
            </a:br>
            <a:r>
              <a:rPr lang="en-US" b="1" cap="none" dirty="0"/>
              <a:t>By Barbara Post</a:t>
            </a:r>
            <a:br>
              <a:rPr lang="en-US" dirty="0"/>
            </a:br>
            <a:endParaRPr lang="en-US" dirty="0"/>
          </a:p>
        </p:txBody>
      </p:sp>
      <p:sp>
        <p:nvSpPr>
          <p:cNvPr id="5" name="Content Placeholder 4">
            <a:extLst>
              <a:ext uri="{FF2B5EF4-FFF2-40B4-BE49-F238E27FC236}">
                <a16:creationId xmlns:a16="http://schemas.microsoft.com/office/drawing/2014/main" id="{4C0686CF-79BD-BB40-B116-9B7B4D89DADE}"/>
              </a:ext>
            </a:extLst>
          </p:cNvPr>
          <p:cNvSpPr>
            <a:spLocks noGrp="1"/>
          </p:cNvSpPr>
          <p:nvPr>
            <p:ph sz="half" idx="2"/>
          </p:nvPr>
        </p:nvSpPr>
        <p:spPr>
          <a:xfrm>
            <a:off x="6338314" y="1538587"/>
            <a:ext cx="5621602" cy="4790023"/>
          </a:xfrm>
        </p:spPr>
        <p:txBody>
          <a:bodyPr>
            <a:normAutofit/>
          </a:bodyPr>
          <a:lstStyle/>
          <a:p>
            <a:pPr marL="0" indent="0">
              <a:buNone/>
            </a:pPr>
            <a:r>
              <a:rPr lang="en-US" sz="2800" dirty="0"/>
              <a:t>Procedures:</a:t>
            </a:r>
          </a:p>
          <a:p>
            <a:pPr marL="514350" indent="-514350">
              <a:buFont typeface="+mj-lt"/>
              <a:buAutoNum type="arabicPeriod" startAt="6"/>
            </a:pPr>
            <a:r>
              <a:rPr lang="en-US" sz="2800" dirty="0">
                <a:latin typeface="+mj-lt"/>
              </a:rPr>
              <a:t>Have students write 3 sentences that are facts related to the desert, water in the desert, or inhabitants of the desert. </a:t>
            </a:r>
          </a:p>
          <a:p>
            <a:pPr marL="514350" indent="-514350">
              <a:buFont typeface="+mj-lt"/>
              <a:buAutoNum type="arabicPeriod" startAt="6"/>
            </a:pPr>
            <a:r>
              <a:rPr lang="en-US" sz="2800" dirty="0"/>
              <a:t>Have students write a story for the school newspaper reporting what Alejandro did to adapt to the desert and to modify the environment.</a:t>
            </a:r>
            <a:endParaRPr lang="en-US" sz="2800" dirty="0">
              <a:latin typeface="+mj-lt"/>
            </a:endParaRPr>
          </a:p>
          <a:p>
            <a:pPr marL="514350" indent="-514350">
              <a:buFont typeface="+mj-lt"/>
              <a:buAutoNum type="arabicPeriod" startAt="6"/>
            </a:pPr>
            <a:endParaRPr lang="en-US" sz="2800" dirty="0"/>
          </a:p>
        </p:txBody>
      </p:sp>
      <p:pic>
        <p:nvPicPr>
          <p:cNvPr id="7" name="Content Placeholder 6" descr="Animal on the snow&#10;&#10;Description automatically generated">
            <a:extLst>
              <a:ext uri="{FF2B5EF4-FFF2-40B4-BE49-F238E27FC236}">
                <a16:creationId xmlns:a16="http://schemas.microsoft.com/office/drawing/2014/main" id="{EC84D5B5-AEB5-C14B-B583-5EDB5AF6BAEB}"/>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100667" y="1625401"/>
            <a:ext cx="3979638" cy="4703209"/>
          </a:xfrm>
        </p:spPr>
      </p:pic>
    </p:spTree>
    <p:extLst>
      <p:ext uri="{BB962C8B-B14F-4D97-AF65-F5344CB8AC3E}">
        <p14:creationId xmlns:p14="http://schemas.microsoft.com/office/powerpoint/2010/main" val="3560884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1148E52F-B7EA-A141-8DC8-67B0236C4D3F}"/>
              </a:ext>
            </a:extLst>
          </p:cNvPr>
          <p:cNvSpPr>
            <a:spLocks noGrp="1" noChangeArrowheads="1"/>
          </p:cNvSpPr>
          <p:nvPr>
            <p:ph type="title"/>
          </p:nvPr>
        </p:nvSpPr>
        <p:spPr/>
        <p:txBody>
          <a:bodyPr/>
          <a:lstStyle/>
          <a:p>
            <a:r>
              <a:rPr lang="en-US" altLang="en-US"/>
              <a:t>Environment:</a:t>
            </a:r>
          </a:p>
        </p:txBody>
      </p:sp>
      <p:sp>
        <p:nvSpPr>
          <p:cNvPr id="39939" name="Rectangle 3">
            <a:extLst>
              <a:ext uri="{FF2B5EF4-FFF2-40B4-BE49-F238E27FC236}">
                <a16:creationId xmlns:a16="http://schemas.microsoft.com/office/drawing/2014/main" id="{363E3936-EB86-C34B-AA74-E6B3160DB975}"/>
              </a:ext>
            </a:extLst>
          </p:cNvPr>
          <p:cNvSpPr>
            <a:spLocks noGrp="1" noChangeArrowheads="1"/>
          </p:cNvSpPr>
          <p:nvPr>
            <p:ph type="body" idx="1"/>
          </p:nvPr>
        </p:nvSpPr>
        <p:spPr>
          <a:xfrm>
            <a:off x="2231136" y="2585787"/>
            <a:ext cx="7729728" cy="3101983"/>
          </a:xfrm>
        </p:spPr>
        <p:txBody>
          <a:bodyPr>
            <a:normAutofit/>
          </a:bodyPr>
          <a:lstStyle/>
          <a:p>
            <a:pPr marL="0" indent="0">
              <a:buNone/>
            </a:pPr>
            <a:r>
              <a:rPr lang="en-US" altLang="en-US" sz="2000" dirty="0">
                <a:solidFill>
                  <a:srgbClr val="000000"/>
                </a:solidFill>
                <a:latin typeface="New Times Roman" charset="0"/>
              </a:rPr>
              <a:t>Soil, climate, and living things that influence the the ability of a plant or animal to survive</a:t>
            </a:r>
          </a:p>
        </p:txBody>
      </p:sp>
      <p:sp>
        <p:nvSpPr>
          <p:cNvPr id="39945" name="Rectangle 9">
            <a:extLst>
              <a:ext uri="{FF2B5EF4-FFF2-40B4-BE49-F238E27FC236}">
                <a16:creationId xmlns:a16="http://schemas.microsoft.com/office/drawing/2014/main" id="{1633CD72-A093-D049-A41D-7B33C8191B7E}"/>
              </a:ext>
            </a:extLst>
          </p:cNvPr>
          <p:cNvSpPr>
            <a:spLocks noChangeArrowheads="1"/>
          </p:cNvSpPr>
          <p:nvPr/>
        </p:nvSpPr>
        <p:spPr bwMode="auto">
          <a:xfrm>
            <a:off x="5455553" y="5730045"/>
            <a:ext cx="404630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dirty="0">
                <a:solidFill>
                  <a:srgbClr val="000000"/>
                </a:solidFill>
                <a:latin typeface="Lucida Grande" panose="020B0600040502020204" pitchFamily="34" charset="0"/>
              </a:rPr>
              <a:t>https://e-</a:t>
            </a:r>
            <a:r>
              <a:rPr lang="en-US" altLang="en-US" sz="1000" dirty="0" err="1">
                <a:solidFill>
                  <a:srgbClr val="000000"/>
                </a:solidFill>
                <a:latin typeface="Lucida Grande" panose="020B0600040502020204" pitchFamily="34" charset="0"/>
              </a:rPr>
              <a:t>csr.net</a:t>
            </a:r>
            <a:r>
              <a:rPr lang="en-US" altLang="en-US" sz="1000" dirty="0">
                <a:solidFill>
                  <a:srgbClr val="000000"/>
                </a:solidFill>
                <a:latin typeface="Lucida Grande" panose="020B0600040502020204" pitchFamily="34" charset="0"/>
              </a:rPr>
              <a:t>/definitions/ecosystem-definition-example/</a:t>
            </a:r>
          </a:p>
        </p:txBody>
      </p:sp>
      <p:pic>
        <p:nvPicPr>
          <p:cNvPr id="3" name="Picture 2">
            <a:extLst>
              <a:ext uri="{FF2B5EF4-FFF2-40B4-BE49-F238E27FC236}">
                <a16:creationId xmlns:a16="http://schemas.microsoft.com/office/drawing/2014/main" id="{085752AE-DBDD-1E46-B5F3-93509EF211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33054" y="3200401"/>
            <a:ext cx="4072909" cy="2487369"/>
          </a:xfrm>
          <a:prstGeom prst="rect">
            <a:avLst/>
          </a:prstGeom>
        </p:spPr>
      </p:pic>
    </p:spTree>
    <p:extLst>
      <p:ext uri="{BB962C8B-B14F-4D97-AF65-F5344CB8AC3E}">
        <p14:creationId xmlns:p14="http://schemas.microsoft.com/office/powerpoint/2010/main" val="4274513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83B5E0EA-10D7-6D4B-9349-B472A4E944CF}"/>
              </a:ext>
            </a:extLst>
          </p:cNvPr>
          <p:cNvSpPr>
            <a:spLocks noGrp="1" noChangeArrowheads="1"/>
          </p:cNvSpPr>
          <p:nvPr>
            <p:ph type="title"/>
          </p:nvPr>
        </p:nvSpPr>
        <p:spPr/>
        <p:txBody>
          <a:bodyPr/>
          <a:lstStyle/>
          <a:p>
            <a:r>
              <a:rPr lang="en-US" altLang="en-US"/>
              <a:t>Words From </a:t>
            </a:r>
            <a:r>
              <a:rPr lang="en-US" altLang="en-US" u="sng"/>
              <a:t>Alejandro’s Gift</a:t>
            </a:r>
          </a:p>
        </p:txBody>
      </p:sp>
      <p:sp>
        <p:nvSpPr>
          <p:cNvPr id="29699" name="Rectangle 3">
            <a:extLst>
              <a:ext uri="{FF2B5EF4-FFF2-40B4-BE49-F238E27FC236}">
                <a16:creationId xmlns:a16="http://schemas.microsoft.com/office/drawing/2014/main" id="{175F818A-D089-C54F-88F6-90CF8943E30B}"/>
              </a:ext>
            </a:extLst>
          </p:cNvPr>
          <p:cNvSpPr>
            <a:spLocks noGrp="1" noChangeArrowheads="1"/>
          </p:cNvSpPr>
          <p:nvPr>
            <p:ph type="body" idx="1"/>
          </p:nvPr>
        </p:nvSpPr>
        <p:spPr/>
        <p:txBody>
          <a:bodyPr/>
          <a:lstStyle/>
          <a:p>
            <a:pPr marL="0" indent="0">
              <a:buNone/>
            </a:pPr>
            <a:r>
              <a:rPr lang="en-US" altLang="en-US" sz="2000" dirty="0"/>
              <a:t>Cherish:  To keep or care for with affection.</a:t>
            </a:r>
          </a:p>
          <a:p>
            <a:pPr>
              <a:buFontTx/>
              <a:buNone/>
            </a:pPr>
            <a:endParaRPr lang="en-US" altLang="en-US" dirty="0"/>
          </a:p>
        </p:txBody>
      </p:sp>
      <p:pic>
        <p:nvPicPr>
          <p:cNvPr id="29701" name="Picture 5">
            <a:extLst>
              <a:ext uri="{FF2B5EF4-FFF2-40B4-BE49-F238E27FC236}">
                <a16:creationId xmlns:a16="http://schemas.microsoft.com/office/drawing/2014/main" id="{044951A6-AECA-E14B-AD28-2EC58541CC6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3124200"/>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29702" name="Rectangle 6">
            <a:extLst>
              <a:ext uri="{FF2B5EF4-FFF2-40B4-BE49-F238E27FC236}">
                <a16:creationId xmlns:a16="http://schemas.microsoft.com/office/drawing/2014/main" id="{103EA4C6-006D-4644-A920-CF8CFAD77637}"/>
              </a:ext>
            </a:extLst>
          </p:cNvPr>
          <p:cNvSpPr>
            <a:spLocks noChangeArrowheads="1"/>
          </p:cNvSpPr>
          <p:nvPr/>
        </p:nvSpPr>
        <p:spPr bwMode="auto">
          <a:xfrm>
            <a:off x="4800601" y="6172200"/>
            <a:ext cx="3028393"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900"/>
              <a:t>http://english.taipei.gov.tw/web/upload/112313820972800.jpg</a:t>
            </a:r>
          </a:p>
        </p:txBody>
      </p:sp>
    </p:spTree>
    <p:extLst>
      <p:ext uri="{BB962C8B-B14F-4D97-AF65-F5344CB8AC3E}">
        <p14:creationId xmlns:p14="http://schemas.microsoft.com/office/powerpoint/2010/main" val="2509755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F71F8C18-4F75-944D-AD55-63D2D71F261B}"/>
              </a:ext>
            </a:extLst>
          </p:cNvPr>
          <p:cNvSpPr>
            <a:spLocks noGrp="1" noChangeArrowheads="1"/>
          </p:cNvSpPr>
          <p:nvPr>
            <p:ph type="title"/>
          </p:nvPr>
        </p:nvSpPr>
        <p:spPr/>
        <p:txBody>
          <a:bodyPr/>
          <a:lstStyle/>
          <a:p>
            <a:r>
              <a:rPr lang="en-US" altLang="en-US"/>
              <a:t>Modification:</a:t>
            </a:r>
          </a:p>
        </p:txBody>
      </p:sp>
      <p:sp>
        <p:nvSpPr>
          <p:cNvPr id="38915" name="Rectangle 3">
            <a:extLst>
              <a:ext uri="{FF2B5EF4-FFF2-40B4-BE49-F238E27FC236}">
                <a16:creationId xmlns:a16="http://schemas.microsoft.com/office/drawing/2014/main" id="{845B0A1B-412F-3748-9947-345C8A236334}"/>
              </a:ext>
            </a:extLst>
          </p:cNvPr>
          <p:cNvSpPr>
            <a:spLocks noGrp="1" noChangeArrowheads="1"/>
          </p:cNvSpPr>
          <p:nvPr>
            <p:ph type="body" idx="1"/>
          </p:nvPr>
        </p:nvSpPr>
        <p:spPr/>
        <p:txBody>
          <a:bodyPr>
            <a:normAutofit/>
          </a:bodyPr>
          <a:lstStyle/>
          <a:p>
            <a:r>
              <a:rPr lang="en-US" altLang="en-US" sz="2000" dirty="0"/>
              <a:t>A change that alters the environment</a:t>
            </a:r>
          </a:p>
        </p:txBody>
      </p:sp>
      <p:pic>
        <p:nvPicPr>
          <p:cNvPr id="38917" name="Picture 5">
            <a:extLst>
              <a:ext uri="{FF2B5EF4-FFF2-40B4-BE49-F238E27FC236}">
                <a16:creationId xmlns:a16="http://schemas.microsoft.com/office/drawing/2014/main" id="{37B4DFA4-19A1-3B45-9991-D81BCFE025D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88272" y="3165026"/>
            <a:ext cx="3721868" cy="2791087"/>
          </a:xfrm>
          <a:prstGeom prst="rect">
            <a:avLst/>
          </a:prstGeom>
          <a:noFill/>
          <a:extLst>
            <a:ext uri="{909E8E84-426E-40DD-AFC4-6F175D3DCCD1}">
              <a14:hiddenFill xmlns:a14="http://schemas.microsoft.com/office/drawing/2010/main">
                <a:solidFill>
                  <a:srgbClr val="FFFFFF"/>
                </a:solidFill>
              </a14:hiddenFill>
            </a:ext>
          </a:extLst>
        </p:spPr>
      </p:pic>
      <p:sp>
        <p:nvSpPr>
          <p:cNvPr id="38918" name="Rectangle 6">
            <a:extLst>
              <a:ext uri="{FF2B5EF4-FFF2-40B4-BE49-F238E27FC236}">
                <a16:creationId xmlns:a16="http://schemas.microsoft.com/office/drawing/2014/main" id="{7F5C3D81-2CC7-B943-84EA-700E6B2C04F0}"/>
              </a:ext>
            </a:extLst>
          </p:cNvPr>
          <p:cNvSpPr>
            <a:spLocks noChangeArrowheads="1"/>
          </p:cNvSpPr>
          <p:nvPr/>
        </p:nvSpPr>
        <p:spPr bwMode="auto">
          <a:xfrm>
            <a:off x="5791201" y="6172200"/>
            <a:ext cx="1116011"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900"/>
              <a:t>Photo by Gale Ekiss</a:t>
            </a:r>
            <a:endParaRPr lang="en-US" altLang="en-US"/>
          </a:p>
        </p:txBody>
      </p:sp>
    </p:spTree>
    <p:extLst>
      <p:ext uri="{BB962C8B-B14F-4D97-AF65-F5344CB8AC3E}">
        <p14:creationId xmlns:p14="http://schemas.microsoft.com/office/powerpoint/2010/main" val="1626155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0FD0790A-9788-0A41-996B-000ABE8F9C63}"/>
              </a:ext>
            </a:extLst>
          </p:cNvPr>
          <p:cNvSpPr>
            <a:spLocks noGrp="1" noChangeArrowheads="1"/>
          </p:cNvSpPr>
          <p:nvPr>
            <p:ph type="title"/>
          </p:nvPr>
        </p:nvSpPr>
        <p:spPr/>
        <p:txBody>
          <a:bodyPr/>
          <a:lstStyle/>
          <a:p>
            <a:r>
              <a:rPr lang="en-US" altLang="en-US"/>
              <a:t>An Aerial View of Hoover Dam</a:t>
            </a:r>
          </a:p>
        </p:txBody>
      </p:sp>
      <p:sp>
        <p:nvSpPr>
          <p:cNvPr id="23555" name="Rectangle 3">
            <a:extLst>
              <a:ext uri="{FF2B5EF4-FFF2-40B4-BE49-F238E27FC236}">
                <a16:creationId xmlns:a16="http://schemas.microsoft.com/office/drawing/2014/main" id="{27BD61B7-E0C3-CF4B-B2D3-84D11EE2FF47}"/>
              </a:ext>
            </a:extLst>
          </p:cNvPr>
          <p:cNvSpPr>
            <a:spLocks noGrp="1" noChangeArrowheads="1"/>
          </p:cNvSpPr>
          <p:nvPr>
            <p:ph type="body" idx="1"/>
          </p:nvPr>
        </p:nvSpPr>
        <p:spPr>
          <a:xfrm>
            <a:off x="838200" y="2609089"/>
            <a:ext cx="3810000" cy="2877311"/>
          </a:xfrm>
        </p:spPr>
        <p:txBody>
          <a:bodyPr>
            <a:normAutofit/>
          </a:bodyPr>
          <a:lstStyle/>
          <a:p>
            <a:pPr marL="0" indent="0">
              <a:buNone/>
            </a:pPr>
            <a:r>
              <a:rPr lang="en-US" altLang="en-US" sz="2000" dirty="0"/>
              <a:t>What natural resource do you see in this photo?</a:t>
            </a:r>
          </a:p>
          <a:p>
            <a:pPr marL="0" indent="0">
              <a:buNone/>
            </a:pPr>
            <a:r>
              <a:rPr lang="en-US" altLang="en-US" sz="2000" dirty="0"/>
              <a:t>What modifications were made to the physical environment?</a:t>
            </a:r>
          </a:p>
        </p:txBody>
      </p:sp>
      <p:pic>
        <p:nvPicPr>
          <p:cNvPr id="23557" name="Picture 5" descr="D001a">
            <a:extLst>
              <a:ext uri="{FF2B5EF4-FFF2-40B4-BE49-F238E27FC236}">
                <a16:creationId xmlns:a16="http://schemas.microsoft.com/office/drawing/2014/main" id="{570A0EB9-8F3A-6240-81F2-82D8A5A02AD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70869" y="2400681"/>
            <a:ext cx="2938434" cy="3733800"/>
          </a:xfrm>
          <a:prstGeom prst="rect">
            <a:avLst/>
          </a:prstGeom>
          <a:noFill/>
          <a:extLst>
            <a:ext uri="{909E8E84-426E-40DD-AFC4-6F175D3DCCD1}">
              <a14:hiddenFill xmlns:a14="http://schemas.microsoft.com/office/drawing/2010/main">
                <a:solidFill>
                  <a:srgbClr val="FFFFFF"/>
                </a:solidFill>
              </a14:hiddenFill>
            </a:ext>
          </a:extLst>
        </p:spPr>
      </p:pic>
      <p:sp>
        <p:nvSpPr>
          <p:cNvPr id="23558" name="Rectangle 6">
            <a:extLst>
              <a:ext uri="{FF2B5EF4-FFF2-40B4-BE49-F238E27FC236}">
                <a16:creationId xmlns:a16="http://schemas.microsoft.com/office/drawing/2014/main" id="{58E49913-7A64-1F4D-A930-0A4C9A0ADBC9}"/>
              </a:ext>
            </a:extLst>
          </p:cNvPr>
          <p:cNvSpPr>
            <a:spLocks noChangeArrowheads="1"/>
          </p:cNvSpPr>
          <p:nvPr/>
        </p:nvSpPr>
        <p:spPr bwMode="auto">
          <a:xfrm>
            <a:off x="7399338" y="6381750"/>
            <a:ext cx="148149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900">
                <a:solidFill>
                  <a:srgbClr val="000000"/>
                </a:solidFill>
                <a:latin typeface="Lucida Grande" panose="020B0600040502020204" pitchFamily="34" charset="0"/>
              </a:rPr>
              <a:t>geochange.er.usgs.gov</a:t>
            </a:r>
            <a:endParaRPr lang="en-US" altLang="en-US" sz="1300">
              <a:solidFill>
                <a:srgbClr val="000000"/>
              </a:solidFill>
              <a:latin typeface="Lucida Grande" panose="020B0600040502020204" pitchFamily="34" charset="0"/>
            </a:endParaRPr>
          </a:p>
        </p:txBody>
      </p:sp>
    </p:spTree>
    <p:extLst>
      <p:ext uri="{BB962C8B-B14F-4D97-AF65-F5344CB8AC3E}">
        <p14:creationId xmlns:p14="http://schemas.microsoft.com/office/powerpoint/2010/main" val="1048264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A3DBE-6C0A-9B47-B640-935D34783C9B}"/>
              </a:ext>
            </a:extLst>
          </p:cNvPr>
          <p:cNvSpPr>
            <a:spLocks noGrp="1"/>
          </p:cNvSpPr>
          <p:nvPr>
            <p:ph type="title"/>
          </p:nvPr>
        </p:nvSpPr>
        <p:spPr>
          <a:xfrm>
            <a:off x="466863" y="82193"/>
            <a:ext cx="10931702" cy="1456394"/>
          </a:xfrm>
        </p:spPr>
        <p:txBody>
          <a:bodyPr>
            <a:normAutofit fontScale="90000"/>
          </a:bodyPr>
          <a:lstStyle/>
          <a:p>
            <a:br>
              <a:rPr lang="en-US" sz="2700" b="1" dirty="0"/>
            </a:br>
            <a:r>
              <a:rPr lang="en-US" sz="2700" b="1" dirty="0"/>
              <a:t>The Gift of Water: Modifying Our Environment</a:t>
            </a:r>
            <a:br>
              <a:rPr lang="en-US" b="1" dirty="0"/>
            </a:br>
            <a:r>
              <a:rPr lang="en-US" b="1" cap="none" dirty="0"/>
              <a:t>By Barbara Post</a:t>
            </a:r>
            <a:br>
              <a:rPr lang="en-US" dirty="0"/>
            </a:br>
            <a:endParaRPr lang="en-US" dirty="0"/>
          </a:p>
        </p:txBody>
      </p:sp>
      <p:pic>
        <p:nvPicPr>
          <p:cNvPr id="8" name="Picture 6" descr="mural 2">
            <a:extLst>
              <a:ext uri="{FF2B5EF4-FFF2-40B4-BE49-F238E27FC236}">
                <a16:creationId xmlns:a16="http://schemas.microsoft.com/office/drawing/2014/main" id="{E8293C68-1AAF-A043-ACEC-ABEF71D9454C}"/>
              </a:ext>
            </a:extLst>
          </p:cNvPr>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bwMode="auto">
          <a:xfrm>
            <a:off x="1135354" y="2299786"/>
            <a:ext cx="4189450"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3D w coyote">
            <a:extLst>
              <a:ext uri="{FF2B5EF4-FFF2-40B4-BE49-F238E27FC236}">
                <a16:creationId xmlns:a16="http://schemas.microsoft.com/office/drawing/2014/main" id="{D8703C79-C2BD-3447-8DFB-D0A01CCF8B9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53687" y="2416066"/>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DC71E59B-0377-E44C-863D-5290E0DBEBDF}"/>
              </a:ext>
            </a:extLst>
          </p:cNvPr>
          <p:cNvSpPr txBox="1"/>
          <p:nvPr/>
        </p:nvSpPr>
        <p:spPr>
          <a:xfrm>
            <a:off x="4156404" y="1769519"/>
            <a:ext cx="3640383" cy="461665"/>
          </a:xfrm>
          <a:prstGeom prst="rect">
            <a:avLst/>
          </a:prstGeom>
          <a:noFill/>
        </p:spPr>
        <p:txBody>
          <a:bodyPr wrap="square" rtlCol="0">
            <a:spAutoFit/>
          </a:bodyPr>
          <a:lstStyle/>
          <a:p>
            <a:r>
              <a:rPr lang="en-US" sz="2400" dirty="0"/>
              <a:t>Enhanced Mural Idea</a:t>
            </a:r>
          </a:p>
        </p:txBody>
      </p:sp>
      <p:sp>
        <p:nvSpPr>
          <p:cNvPr id="10" name="TextBox 9">
            <a:extLst>
              <a:ext uri="{FF2B5EF4-FFF2-40B4-BE49-F238E27FC236}">
                <a16:creationId xmlns:a16="http://schemas.microsoft.com/office/drawing/2014/main" id="{8C2794D4-E968-2344-858A-0FD8FD2867F5}"/>
              </a:ext>
            </a:extLst>
          </p:cNvPr>
          <p:cNvSpPr txBox="1"/>
          <p:nvPr/>
        </p:nvSpPr>
        <p:spPr>
          <a:xfrm>
            <a:off x="1790502" y="5575478"/>
            <a:ext cx="3280611" cy="1200329"/>
          </a:xfrm>
          <a:prstGeom prst="rect">
            <a:avLst/>
          </a:prstGeom>
          <a:noFill/>
        </p:spPr>
        <p:txBody>
          <a:bodyPr wrap="square" rtlCol="0">
            <a:spAutoFit/>
          </a:bodyPr>
          <a:lstStyle/>
          <a:p>
            <a:r>
              <a:rPr lang="en-US" altLang="en-US" dirty="0"/>
              <a:t>Base mural with background painting prior to student contributions.</a:t>
            </a:r>
          </a:p>
          <a:p>
            <a:endParaRPr lang="en-US" dirty="0"/>
          </a:p>
        </p:txBody>
      </p:sp>
      <p:sp>
        <p:nvSpPr>
          <p:cNvPr id="11" name="TextBox 10">
            <a:extLst>
              <a:ext uri="{FF2B5EF4-FFF2-40B4-BE49-F238E27FC236}">
                <a16:creationId xmlns:a16="http://schemas.microsoft.com/office/drawing/2014/main" id="{673B1B15-FCD1-344D-8204-4A27A79314BC}"/>
              </a:ext>
            </a:extLst>
          </p:cNvPr>
          <p:cNvSpPr txBox="1"/>
          <p:nvPr/>
        </p:nvSpPr>
        <p:spPr>
          <a:xfrm>
            <a:off x="6096000" y="5575478"/>
            <a:ext cx="3525253" cy="923330"/>
          </a:xfrm>
          <a:prstGeom prst="rect">
            <a:avLst/>
          </a:prstGeom>
          <a:noFill/>
        </p:spPr>
        <p:txBody>
          <a:bodyPr wrap="square" rtlCol="0">
            <a:spAutoFit/>
          </a:bodyPr>
          <a:lstStyle/>
          <a:p>
            <a:r>
              <a:rPr lang="en-US" altLang="en-US" dirty="0"/>
              <a:t>Student contributions of pictures, artwork, labeling and plants.</a:t>
            </a:r>
          </a:p>
          <a:p>
            <a:endParaRPr lang="en-US" dirty="0"/>
          </a:p>
        </p:txBody>
      </p:sp>
    </p:spTree>
    <p:extLst>
      <p:ext uri="{BB962C8B-B14F-4D97-AF65-F5344CB8AC3E}">
        <p14:creationId xmlns:p14="http://schemas.microsoft.com/office/powerpoint/2010/main" val="1215489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A3DBE-6C0A-9B47-B640-935D34783C9B}"/>
              </a:ext>
            </a:extLst>
          </p:cNvPr>
          <p:cNvSpPr>
            <a:spLocks noGrp="1"/>
          </p:cNvSpPr>
          <p:nvPr>
            <p:ph type="title"/>
          </p:nvPr>
        </p:nvSpPr>
        <p:spPr>
          <a:xfrm>
            <a:off x="466863" y="82193"/>
            <a:ext cx="10931702" cy="1456394"/>
          </a:xfrm>
        </p:spPr>
        <p:txBody>
          <a:bodyPr>
            <a:normAutofit fontScale="90000"/>
          </a:bodyPr>
          <a:lstStyle/>
          <a:p>
            <a:br>
              <a:rPr lang="en-US" sz="2700" b="1" dirty="0"/>
            </a:br>
            <a:r>
              <a:rPr lang="en-US" sz="2700" b="1" dirty="0"/>
              <a:t>The Gift of Water: Modifying Our Environment</a:t>
            </a:r>
            <a:br>
              <a:rPr lang="en-US" b="1" dirty="0"/>
            </a:br>
            <a:r>
              <a:rPr lang="en-US" b="1" cap="none" dirty="0"/>
              <a:t>By Barbara Post</a:t>
            </a:r>
            <a:br>
              <a:rPr lang="en-US" dirty="0"/>
            </a:br>
            <a:endParaRPr lang="en-US" dirty="0"/>
          </a:p>
        </p:txBody>
      </p:sp>
      <p:sp>
        <p:nvSpPr>
          <p:cNvPr id="11" name="TextBox 10">
            <a:extLst>
              <a:ext uri="{FF2B5EF4-FFF2-40B4-BE49-F238E27FC236}">
                <a16:creationId xmlns:a16="http://schemas.microsoft.com/office/drawing/2014/main" id="{673B1B15-FCD1-344D-8204-4A27A79314BC}"/>
              </a:ext>
            </a:extLst>
          </p:cNvPr>
          <p:cNvSpPr txBox="1"/>
          <p:nvPr/>
        </p:nvSpPr>
        <p:spPr>
          <a:xfrm>
            <a:off x="6096000" y="5311011"/>
            <a:ext cx="5105400" cy="1477328"/>
          </a:xfrm>
          <a:prstGeom prst="rect">
            <a:avLst/>
          </a:prstGeom>
          <a:noFill/>
        </p:spPr>
        <p:txBody>
          <a:bodyPr wrap="square" rtlCol="0">
            <a:spAutoFit/>
          </a:bodyPr>
          <a:lstStyle/>
          <a:p>
            <a:r>
              <a:rPr lang="en-US" altLang="en-US" dirty="0"/>
              <a:t>Slide 17 PPT: Students draw/write about one natural resource found in their community and then draw/write on how this resource is used or modified.</a:t>
            </a:r>
          </a:p>
          <a:p>
            <a:endParaRPr lang="en-US" dirty="0"/>
          </a:p>
        </p:txBody>
      </p:sp>
      <p:sp>
        <p:nvSpPr>
          <p:cNvPr id="3" name="Content Placeholder 2">
            <a:extLst>
              <a:ext uri="{FF2B5EF4-FFF2-40B4-BE49-F238E27FC236}">
                <a16:creationId xmlns:a16="http://schemas.microsoft.com/office/drawing/2014/main" id="{054AE2F8-1E47-3546-BCA9-F1A66711F3A8}"/>
              </a:ext>
            </a:extLst>
          </p:cNvPr>
          <p:cNvSpPr>
            <a:spLocks noGrp="1"/>
          </p:cNvSpPr>
          <p:nvPr>
            <p:ph sz="half" idx="1"/>
          </p:nvPr>
        </p:nvSpPr>
        <p:spPr>
          <a:xfrm>
            <a:off x="1160807" y="1993340"/>
            <a:ext cx="4590288" cy="4361740"/>
          </a:xfrm>
        </p:spPr>
        <p:txBody>
          <a:bodyPr>
            <a:noAutofit/>
          </a:bodyPr>
          <a:lstStyle/>
          <a:p>
            <a:pPr marL="0" indent="0">
              <a:buNone/>
            </a:pPr>
            <a:r>
              <a:rPr lang="en-US" sz="2400" dirty="0"/>
              <a:t>Products completed during this lesson will require students to: </a:t>
            </a:r>
          </a:p>
          <a:p>
            <a:pPr>
              <a:buFont typeface="Wingdings" pitchFamily="2" charset="2"/>
              <a:buChar char="Ø"/>
            </a:pPr>
            <a:r>
              <a:rPr lang="en-US" sz="2400" dirty="0"/>
              <a:t>Refer to details in a story.</a:t>
            </a:r>
          </a:p>
          <a:p>
            <a:pPr>
              <a:buFont typeface="Wingdings" pitchFamily="2" charset="2"/>
              <a:buChar char="Ø"/>
            </a:pPr>
            <a:r>
              <a:rPr lang="en-US" sz="2400" dirty="0"/>
              <a:t>Write informational text with a demonstration of good conventions of standard English.</a:t>
            </a:r>
          </a:p>
          <a:p>
            <a:pPr>
              <a:buFont typeface="Wingdings" pitchFamily="2" charset="2"/>
              <a:buChar char="Ø"/>
            </a:pPr>
            <a:r>
              <a:rPr lang="en-US" sz="2400" dirty="0"/>
              <a:t>Use new vocabulary.</a:t>
            </a:r>
          </a:p>
          <a:p>
            <a:pPr>
              <a:buFont typeface="Wingdings" pitchFamily="2" charset="2"/>
              <a:buChar char="Ø"/>
            </a:pPr>
            <a:r>
              <a:rPr lang="en-US" sz="2400" dirty="0"/>
              <a:t>Describe how humans modify the physical environment.</a:t>
            </a:r>
          </a:p>
        </p:txBody>
      </p:sp>
      <p:pic>
        <p:nvPicPr>
          <p:cNvPr id="12" name="Picture 6" descr="s6.tiff                                                        000AA6CCMacintosh HD                   C3E2EE36:">
            <a:extLst>
              <a:ext uri="{FF2B5EF4-FFF2-40B4-BE49-F238E27FC236}">
                <a16:creationId xmlns:a16="http://schemas.microsoft.com/office/drawing/2014/main" id="{E90D6D36-8E71-AD41-915A-7E4D83C7306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a:xfrm>
            <a:off x="6175729" y="1865066"/>
            <a:ext cx="4855464" cy="3257208"/>
          </a:xfrm>
          <a:prstGeom prst="rect">
            <a:avLst/>
          </a:prstGeom>
        </p:spPr>
      </p:pic>
    </p:spTree>
    <p:extLst>
      <p:ext uri="{BB962C8B-B14F-4D97-AF65-F5344CB8AC3E}">
        <p14:creationId xmlns:p14="http://schemas.microsoft.com/office/powerpoint/2010/main" val="1477926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A3DBE-6C0A-9B47-B640-935D34783C9B}"/>
              </a:ext>
            </a:extLst>
          </p:cNvPr>
          <p:cNvSpPr>
            <a:spLocks noGrp="1"/>
          </p:cNvSpPr>
          <p:nvPr>
            <p:ph type="title"/>
          </p:nvPr>
        </p:nvSpPr>
        <p:spPr>
          <a:xfrm>
            <a:off x="466863" y="82193"/>
            <a:ext cx="10931702" cy="1456394"/>
          </a:xfrm>
        </p:spPr>
        <p:txBody>
          <a:bodyPr>
            <a:normAutofit fontScale="90000"/>
          </a:bodyPr>
          <a:lstStyle/>
          <a:p>
            <a:br>
              <a:rPr lang="en-US" sz="2700" b="1" dirty="0"/>
            </a:br>
            <a:r>
              <a:rPr lang="en-US" sz="2700" b="1" dirty="0"/>
              <a:t>The Gift of Water: Modifying Our Environment</a:t>
            </a:r>
            <a:br>
              <a:rPr lang="en-US" b="1" dirty="0"/>
            </a:br>
            <a:r>
              <a:rPr lang="en-US" b="1" cap="none" dirty="0"/>
              <a:t>By Barbara Post</a:t>
            </a:r>
            <a:br>
              <a:rPr lang="en-US" dirty="0"/>
            </a:br>
            <a:endParaRPr lang="en-US" dirty="0"/>
          </a:p>
        </p:txBody>
      </p:sp>
      <p:sp>
        <p:nvSpPr>
          <p:cNvPr id="3" name="Content Placeholder 2">
            <a:extLst>
              <a:ext uri="{FF2B5EF4-FFF2-40B4-BE49-F238E27FC236}">
                <a16:creationId xmlns:a16="http://schemas.microsoft.com/office/drawing/2014/main" id="{054AE2F8-1E47-3546-BCA9-F1A66711F3A8}"/>
              </a:ext>
            </a:extLst>
          </p:cNvPr>
          <p:cNvSpPr>
            <a:spLocks noGrp="1"/>
          </p:cNvSpPr>
          <p:nvPr>
            <p:ph sz="half" idx="1"/>
          </p:nvPr>
        </p:nvSpPr>
        <p:spPr>
          <a:xfrm>
            <a:off x="1160807" y="1993340"/>
            <a:ext cx="3614393" cy="4361740"/>
          </a:xfrm>
        </p:spPr>
        <p:txBody>
          <a:bodyPr>
            <a:noAutofit/>
          </a:bodyPr>
          <a:lstStyle/>
          <a:p>
            <a:pPr marL="0" indent="0">
              <a:buNone/>
            </a:pPr>
            <a:r>
              <a:rPr lang="en-US" sz="2400" dirty="0"/>
              <a:t>In the Chat Box, write whether you would use this lesson in your classroom.</a:t>
            </a:r>
          </a:p>
          <a:p>
            <a:pPr marL="0" indent="0">
              <a:buNone/>
            </a:pPr>
            <a:endParaRPr lang="en-US" sz="2400" dirty="0"/>
          </a:p>
          <a:p>
            <a:pPr>
              <a:buFont typeface="Wingdings" pitchFamily="2" charset="2"/>
              <a:buChar char="Ø"/>
            </a:pPr>
            <a:r>
              <a:rPr lang="en-US" sz="2400" dirty="0"/>
              <a:t>Yes</a:t>
            </a:r>
          </a:p>
          <a:p>
            <a:pPr>
              <a:buFont typeface="Wingdings" pitchFamily="2" charset="2"/>
              <a:buChar char="Ø"/>
            </a:pPr>
            <a:r>
              <a:rPr lang="en-US" sz="2400" dirty="0"/>
              <a:t>No</a:t>
            </a:r>
          </a:p>
        </p:txBody>
      </p:sp>
      <p:pic>
        <p:nvPicPr>
          <p:cNvPr id="7" name="Content Placeholder 9" descr="&#9;cover.jpg                                                      00103096Macintosh HD                   C3E2EE36:">
            <a:extLst>
              <a:ext uri="{FF2B5EF4-FFF2-40B4-BE49-F238E27FC236}">
                <a16:creationId xmlns:a16="http://schemas.microsoft.com/office/drawing/2014/main" id="{07BE4A51-9AF6-024F-9485-9234478E695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a:xfrm>
            <a:off x="5092318" y="1845461"/>
            <a:ext cx="4642023" cy="4657497"/>
          </a:xfrm>
          <a:prstGeom prst="rect">
            <a:avLst/>
          </a:prstGeom>
        </p:spPr>
      </p:pic>
    </p:spTree>
    <p:extLst>
      <p:ext uri="{BB962C8B-B14F-4D97-AF65-F5344CB8AC3E}">
        <p14:creationId xmlns:p14="http://schemas.microsoft.com/office/powerpoint/2010/main" val="2526172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1EE23-8547-244D-9AB5-4EBA4E487A33}"/>
              </a:ext>
            </a:extLst>
          </p:cNvPr>
          <p:cNvSpPr>
            <a:spLocks noGrp="1"/>
          </p:cNvSpPr>
          <p:nvPr>
            <p:ph type="title"/>
          </p:nvPr>
        </p:nvSpPr>
        <p:spPr>
          <a:xfrm>
            <a:off x="1558036" y="281693"/>
            <a:ext cx="9050526" cy="1188720"/>
          </a:xfrm>
        </p:spPr>
        <p:txBody>
          <a:bodyPr>
            <a:normAutofit fontScale="90000"/>
          </a:bodyPr>
          <a:lstStyle/>
          <a:p>
            <a:r>
              <a:rPr lang="en-US" altLang="en-US" b="1" dirty="0"/>
              <a:t>So that the Desert Can Blossom Like a Rose:  Agriculture in the Desert</a:t>
            </a:r>
            <a:br>
              <a:rPr lang="en-US" b="1" dirty="0"/>
            </a:br>
            <a:r>
              <a:rPr lang="en-US" b="1" cap="none" dirty="0"/>
              <a:t>BY Carol Carney Warren</a:t>
            </a:r>
            <a:endParaRPr lang="en-US" b="1" dirty="0"/>
          </a:p>
        </p:txBody>
      </p:sp>
      <p:sp>
        <p:nvSpPr>
          <p:cNvPr id="4" name="Content Placeholder 3">
            <a:extLst>
              <a:ext uri="{FF2B5EF4-FFF2-40B4-BE49-F238E27FC236}">
                <a16:creationId xmlns:a16="http://schemas.microsoft.com/office/drawing/2014/main" id="{2CB24A9C-4097-E94F-82B9-7A25F86039A6}"/>
              </a:ext>
            </a:extLst>
          </p:cNvPr>
          <p:cNvSpPr>
            <a:spLocks noGrp="1"/>
          </p:cNvSpPr>
          <p:nvPr>
            <p:ph sz="half" idx="1"/>
          </p:nvPr>
        </p:nvSpPr>
        <p:spPr>
          <a:xfrm>
            <a:off x="185738" y="1567625"/>
            <a:ext cx="5667948" cy="3168762"/>
          </a:xfrm>
        </p:spPr>
        <p:txBody>
          <a:bodyPr>
            <a:normAutofit/>
          </a:bodyPr>
          <a:lstStyle/>
          <a:p>
            <a:pPr marL="0" indent="0">
              <a:buNone/>
            </a:pPr>
            <a:r>
              <a:rPr lang="en-US" sz="2400" dirty="0"/>
              <a:t>Procedures:</a:t>
            </a:r>
          </a:p>
          <a:p>
            <a:pPr marL="457200" indent="-457200">
              <a:buFont typeface="+mj-lt"/>
              <a:buAutoNum type="arabicPeriod"/>
            </a:pPr>
            <a:r>
              <a:rPr lang="en-US" sz="2400" dirty="0"/>
              <a:t>Locate Yuma and the Gila and Colorado Rivers on a map.</a:t>
            </a:r>
          </a:p>
          <a:p>
            <a:pPr marL="457200" indent="-457200">
              <a:buFont typeface="+mj-lt"/>
              <a:buAutoNum type="arabicPeriod"/>
            </a:pPr>
            <a:r>
              <a:rPr lang="en-US" sz="2400" dirty="0"/>
              <a:t>Read the book. (Amazon $3.00)</a:t>
            </a:r>
          </a:p>
          <a:p>
            <a:pPr marL="457200" indent="-457200">
              <a:buFont typeface="+mj-lt"/>
              <a:buAutoNum type="arabicPeriod"/>
            </a:pPr>
            <a:r>
              <a:rPr lang="en-US" sz="2400" dirty="0"/>
              <a:t>Use the Teacher Guided Question sheet to focus students on key information.</a:t>
            </a:r>
          </a:p>
          <a:p>
            <a:pPr marL="457200" indent="-457200">
              <a:buFont typeface="+mj-lt"/>
              <a:buAutoNum type="arabicPeriod"/>
            </a:pPr>
            <a:endParaRPr lang="en-US" sz="2400" dirty="0"/>
          </a:p>
          <a:p>
            <a:pPr marL="0" indent="0">
              <a:buNone/>
            </a:pPr>
            <a:endParaRPr lang="en-US" sz="2400" dirty="0"/>
          </a:p>
        </p:txBody>
      </p:sp>
      <p:sp>
        <p:nvSpPr>
          <p:cNvPr id="5" name="Content Placeholder 4">
            <a:extLst>
              <a:ext uri="{FF2B5EF4-FFF2-40B4-BE49-F238E27FC236}">
                <a16:creationId xmlns:a16="http://schemas.microsoft.com/office/drawing/2014/main" id="{9B1C9131-CECA-8E4E-AC3D-2458000ABDE9}"/>
              </a:ext>
            </a:extLst>
          </p:cNvPr>
          <p:cNvSpPr>
            <a:spLocks noGrp="1"/>
          </p:cNvSpPr>
          <p:nvPr>
            <p:ph sz="half" idx="2"/>
          </p:nvPr>
        </p:nvSpPr>
        <p:spPr/>
        <p:txBody>
          <a:bodyPr/>
          <a:lstStyle/>
          <a:p>
            <a:endParaRPr lang="en-US"/>
          </a:p>
        </p:txBody>
      </p:sp>
      <p:pic>
        <p:nvPicPr>
          <p:cNvPr id="8" name="Picture 10" descr="C:\Documents and Settings\admin\Desktop\So the Desert Can\cover 2.jpg">
            <a:extLst>
              <a:ext uri="{FF2B5EF4-FFF2-40B4-BE49-F238E27FC236}">
                <a16:creationId xmlns:a16="http://schemas.microsoft.com/office/drawing/2014/main" id="{3D16870C-77DA-E44C-B5A1-51C4E9A226BE}"/>
              </a:ext>
            </a:extLst>
          </p:cNvPr>
          <p:cNvPicPr>
            <a:picLocks noChangeAspect="1" noChangeArrowheads="1"/>
          </p:cNvPicPr>
          <p:nvPr/>
        </p:nvPicPr>
        <p:blipFill>
          <a:blip r:embed="rId2" cstate="screen">
            <a:lum bright="18000"/>
            <a:extLst>
              <a:ext uri="{28A0092B-C50C-407E-A947-70E740481C1C}">
                <a14:useLocalDpi xmlns:a14="http://schemas.microsoft.com/office/drawing/2010/main"/>
              </a:ext>
            </a:extLst>
          </a:blip>
          <a:srcRect/>
          <a:stretch>
            <a:fillRect/>
          </a:stretch>
        </p:blipFill>
        <p:spPr bwMode="auto">
          <a:xfrm>
            <a:off x="6368791" y="2108200"/>
            <a:ext cx="4724400"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31" descr="&#10;AZTOPO.jpg                                                     0002DA7EMacintosh HD                   C0F593EB:">
            <a:extLst>
              <a:ext uri="{FF2B5EF4-FFF2-40B4-BE49-F238E27FC236}">
                <a16:creationId xmlns:a16="http://schemas.microsoft.com/office/drawing/2014/main" id="{93624AFC-B100-0843-A078-90BAA702F0D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51032" y="4301947"/>
            <a:ext cx="1737359" cy="22743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689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A4F5FFF3-DA5B-2C40-BB85-4D05B2CB80D7}"/>
              </a:ext>
            </a:extLst>
          </p:cNvPr>
          <p:cNvSpPr>
            <a:spLocks noGrp="1" noChangeArrowheads="1"/>
          </p:cNvSpPr>
          <p:nvPr>
            <p:ph type="title"/>
          </p:nvPr>
        </p:nvSpPr>
        <p:spPr>
          <a:xfrm>
            <a:off x="2242249" y="301437"/>
            <a:ext cx="7729728" cy="1188720"/>
          </a:xfrm>
        </p:spPr>
        <p:txBody>
          <a:bodyPr/>
          <a:lstStyle/>
          <a:p>
            <a:pPr algn="ctr"/>
            <a:r>
              <a:rPr lang="en-US" altLang="en-US"/>
              <a:t>The Year of the Ranch</a:t>
            </a:r>
          </a:p>
        </p:txBody>
      </p:sp>
      <p:pic>
        <p:nvPicPr>
          <p:cNvPr id="203779" name="Picture 3">
            <a:extLst>
              <a:ext uri="{FF2B5EF4-FFF2-40B4-BE49-F238E27FC236}">
                <a16:creationId xmlns:a16="http://schemas.microsoft.com/office/drawing/2014/main" id="{40DE3F02-3DBF-DD43-BA69-70EC1119F7B4}"/>
              </a:ext>
            </a:extLst>
          </p:cNvPr>
          <p:cNvPicPr>
            <a:picLocks noGrp="1" noChangeAspect="1" noChangeArrowheads="1"/>
          </p:cNvPicPr>
          <p:nvPr>
            <p:ph idx="1"/>
          </p:nvPr>
        </p:nvPicPr>
        <p:blipFill>
          <a:blip r:embed="rId2" cstate="screen">
            <a:lum bright="12000"/>
            <a:extLst>
              <a:ext uri="{28A0092B-C50C-407E-A947-70E740481C1C}">
                <a14:useLocalDpi xmlns:a14="http://schemas.microsoft.com/office/drawing/2010/main"/>
              </a:ext>
            </a:extLst>
          </a:blip>
          <a:srcRect/>
          <a:stretch>
            <a:fillRect/>
          </a:stretch>
        </p:blipFill>
        <p:spPr>
          <a:xfrm>
            <a:off x="3276601" y="1600201"/>
            <a:ext cx="5661025"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58FCF893-6FA0-834D-9CD3-51D112D829FC}"/>
              </a:ext>
            </a:extLst>
          </p:cNvPr>
          <p:cNvSpPr txBox="1"/>
          <p:nvPr/>
        </p:nvSpPr>
        <p:spPr>
          <a:xfrm>
            <a:off x="9648811" y="5157216"/>
            <a:ext cx="1086245" cy="461665"/>
          </a:xfrm>
          <a:prstGeom prst="rect">
            <a:avLst/>
          </a:prstGeom>
          <a:noFill/>
        </p:spPr>
        <p:txBody>
          <a:bodyPr wrap="square" rtlCol="0">
            <a:spAutoFit/>
          </a:bodyPr>
          <a:lstStyle/>
          <a:p>
            <a:r>
              <a:rPr lang="en-US" sz="2400" b="1" dirty="0"/>
              <a:t>1919</a:t>
            </a:r>
          </a:p>
        </p:txBody>
      </p:sp>
    </p:spTree>
    <p:extLst>
      <p:ext uri="{BB962C8B-B14F-4D97-AF65-F5344CB8AC3E}">
        <p14:creationId xmlns:p14="http://schemas.microsoft.com/office/powerpoint/2010/main" val="4054955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A3DBE-6C0A-9B47-B640-935D34783C9B}"/>
              </a:ext>
            </a:extLst>
          </p:cNvPr>
          <p:cNvSpPr>
            <a:spLocks noGrp="1"/>
          </p:cNvSpPr>
          <p:nvPr>
            <p:ph type="title"/>
          </p:nvPr>
        </p:nvSpPr>
        <p:spPr>
          <a:xfrm>
            <a:off x="466863" y="82193"/>
            <a:ext cx="10931702" cy="1456394"/>
          </a:xfrm>
        </p:spPr>
        <p:txBody>
          <a:bodyPr>
            <a:normAutofit fontScale="90000"/>
          </a:bodyPr>
          <a:lstStyle/>
          <a:p>
            <a:br>
              <a:rPr lang="en-US" sz="2700" b="1" dirty="0"/>
            </a:br>
            <a:r>
              <a:rPr lang="en-US" altLang="en-US" sz="2400" b="1" dirty="0">
                <a:solidFill>
                  <a:srgbClr val="000000"/>
                </a:solidFill>
              </a:rPr>
              <a:t>TOADS: An Introduction to Map Reading</a:t>
            </a:r>
            <a:br>
              <a:rPr lang="en-US" altLang="en-US" sz="2400" b="1" dirty="0">
                <a:solidFill>
                  <a:srgbClr val="000000"/>
                </a:solidFill>
              </a:rPr>
            </a:br>
            <a:r>
              <a:rPr lang="en-US" altLang="en-US" b="1" cap="none" dirty="0">
                <a:solidFill>
                  <a:srgbClr val="000000"/>
                </a:solidFill>
              </a:rPr>
              <a:t>By Gale Ekiss</a:t>
            </a:r>
            <a:br>
              <a:rPr lang="en-US" dirty="0"/>
            </a:br>
            <a:endParaRPr lang="en-US" dirty="0"/>
          </a:p>
        </p:txBody>
      </p:sp>
      <p:sp>
        <p:nvSpPr>
          <p:cNvPr id="4" name="Content Placeholder 3">
            <a:extLst>
              <a:ext uri="{FF2B5EF4-FFF2-40B4-BE49-F238E27FC236}">
                <a16:creationId xmlns:a16="http://schemas.microsoft.com/office/drawing/2014/main" id="{B20FEBAD-E575-4D46-BE34-E8EC9B012AE8}"/>
              </a:ext>
            </a:extLst>
          </p:cNvPr>
          <p:cNvSpPr>
            <a:spLocks noGrp="1"/>
          </p:cNvSpPr>
          <p:nvPr>
            <p:ph sz="half" idx="1"/>
          </p:nvPr>
        </p:nvSpPr>
        <p:spPr>
          <a:xfrm>
            <a:off x="232084" y="1538587"/>
            <a:ext cx="5700630" cy="4981956"/>
          </a:xfrm>
        </p:spPr>
        <p:txBody>
          <a:bodyPr>
            <a:normAutofit/>
          </a:bodyPr>
          <a:lstStyle/>
          <a:p>
            <a:pPr marL="0" indent="0">
              <a:buNone/>
            </a:pPr>
            <a:r>
              <a:rPr lang="en-US" sz="2800" dirty="0"/>
              <a:t>Procedures: </a:t>
            </a:r>
          </a:p>
          <a:p>
            <a:pPr marL="514350" indent="-514350">
              <a:buFont typeface="+mj-lt"/>
              <a:buAutoNum type="arabicPeriod"/>
            </a:pPr>
            <a:r>
              <a:rPr lang="en-US" sz="2800" dirty="0"/>
              <a:t>Introduce the idea of an acronym.</a:t>
            </a:r>
          </a:p>
          <a:p>
            <a:pPr marL="514350" indent="-514350">
              <a:buFont typeface="+mj-lt"/>
              <a:buAutoNum type="arabicPeriod"/>
            </a:pPr>
            <a:r>
              <a:rPr lang="en-US" sz="2800" dirty="0"/>
              <a:t>Explain that TOADS are elements of a good map.</a:t>
            </a:r>
          </a:p>
          <a:p>
            <a:pPr marL="514350" indent="-514350">
              <a:buFont typeface="+mj-lt"/>
              <a:buAutoNum type="arabicPeriod"/>
            </a:pPr>
            <a:r>
              <a:rPr lang="en-US" sz="2800" dirty="0"/>
              <a:t>Teach TOADS.</a:t>
            </a:r>
          </a:p>
          <a:p>
            <a:pPr marL="514350" indent="-514350">
              <a:buFont typeface="+mj-lt"/>
              <a:buAutoNum type="arabicPeriod"/>
            </a:pPr>
            <a:r>
              <a:rPr lang="en-US" sz="2800" dirty="0"/>
              <a:t>Practice TOADS. </a:t>
            </a:r>
          </a:p>
          <a:p>
            <a:pPr marL="514350" indent="-514350">
              <a:buFont typeface="+mj-lt"/>
              <a:buAutoNum type="arabicPeriod"/>
            </a:pPr>
            <a:endParaRPr lang="en-US" sz="2800" dirty="0"/>
          </a:p>
        </p:txBody>
      </p:sp>
      <p:pic>
        <p:nvPicPr>
          <p:cNvPr id="7" name="Content Placeholder 6" descr="A picture containing bird&#10;&#10;Description automatically generated">
            <a:extLst>
              <a:ext uri="{FF2B5EF4-FFF2-40B4-BE49-F238E27FC236}">
                <a16:creationId xmlns:a16="http://schemas.microsoft.com/office/drawing/2014/main" id="{8BE2C86F-4463-6344-9AA7-7BEF29A505CA}"/>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6096000" y="1840370"/>
            <a:ext cx="4938486" cy="4378390"/>
          </a:xfrm>
        </p:spPr>
      </p:pic>
      <p:pic>
        <p:nvPicPr>
          <p:cNvPr id="9" name="Picture 8">
            <a:extLst>
              <a:ext uri="{FF2B5EF4-FFF2-40B4-BE49-F238E27FC236}">
                <a16:creationId xmlns:a16="http://schemas.microsoft.com/office/drawing/2014/main" id="{FAC3E0C2-29A6-7945-BE42-8E205A4FB6BB}"/>
              </a:ext>
            </a:extLst>
          </p:cNvPr>
          <p:cNvPicPr>
            <a:picLocks noChangeAspect="1"/>
          </p:cNvPicPr>
          <p:nvPr/>
        </p:nvPicPr>
        <p:blipFill>
          <a:blip r:embed="rId3"/>
          <a:stretch>
            <a:fillRect/>
          </a:stretch>
        </p:blipFill>
        <p:spPr>
          <a:xfrm>
            <a:off x="3816237" y="3524485"/>
            <a:ext cx="1851781" cy="1794928"/>
          </a:xfrm>
          <a:prstGeom prst="rect">
            <a:avLst/>
          </a:prstGeom>
          <a:ln w="57150">
            <a:solidFill>
              <a:schemeClr val="tx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000246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68F12FF4-CC07-EB45-A938-C10FBE7677C0}"/>
              </a:ext>
            </a:extLst>
          </p:cNvPr>
          <p:cNvSpPr>
            <a:spLocks noGrp="1" noChangeArrowheads="1"/>
          </p:cNvSpPr>
          <p:nvPr>
            <p:ph type="title"/>
          </p:nvPr>
        </p:nvSpPr>
        <p:spPr>
          <a:xfrm>
            <a:off x="2273999" y="213676"/>
            <a:ext cx="7729728" cy="1188720"/>
          </a:xfrm>
        </p:spPr>
        <p:txBody>
          <a:bodyPr/>
          <a:lstStyle/>
          <a:p>
            <a:pPr algn="ctr"/>
            <a:r>
              <a:rPr lang="en-US" altLang="en-US"/>
              <a:t>The Year of the Ranch</a:t>
            </a:r>
          </a:p>
        </p:txBody>
      </p:sp>
      <p:pic>
        <p:nvPicPr>
          <p:cNvPr id="204803" name="Picture 3">
            <a:extLst>
              <a:ext uri="{FF2B5EF4-FFF2-40B4-BE49-F238E27FC236}">
                <a16:creationId xmlns:a16="http://schemas.microsoft.com/office/drawing/2014/main" id="{51B04E56-1373-1747-AD2E-16D49835F734}"/>
              </a:ext>
            </a:extLst>
          </p:cNvPr>
          <p:cNvPicPr>
            <a:picLocks noGrp="1" noChangeAspect="1" noChangeArrowheads="1"/>
          </p:cNvPicPr>
          <p:nvPr>
            <p:ph idx="1"/>
          </p:nvPr>
        </p:nvPicPr>
        <p:blipFill>
          <a:blip r:embed="rId2" cstate="screen">
            <a:lum bright="6000"/>
            <a:extLst>
              <a:ext uri="{28A0092B-C50C-407E-A947-70E740481C1C}">
                <a14:useLocalDpi xmlns:a14="http://schemas.microsoft.com/office/drawing/2010/main"/>
              </a:ext>
            </a:extLst>
          </a:blip>
          <a:srcRect/>
          <a:stretch>
            <a:fillRect/>
          </a:stretch>
        </p:blipFill>
        <p:spPr>
          <a:xfrm>
            <a:off x="3276600" y="1670305"/>
            <a:ext cx="5724525"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7369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28EEF5F1-429C-2842-9DDF-857FBC44F92C}"/>
              </a:ext>
            </a:extLst>
          </p:cNvPr>
          <p:cNvSpPr>
            <a:spLocks noGrp="1" noChangeArrowheads="1"/>
          </p:cNvSpPr>
          <p:nvPr>
            <p:ph type="title"/>
          </p:nvPr>
        </p:nvSpPr>
        <p:spPr>
          <a:xfrm>
            <a:off x="2286699" y="182881"/>
            <a:ext cx="7729728" cy="1188720"/>
          </a:xfrm>
        </p:spPr>
        <p:txBody>
          <a:bodyPr/>
          <a:lstStyle/>
          <a:p>
            <a:pPr algn="ctr"/>
            <a:r>
              <a:rPr lang="en-US" altLang="en-US"/>
              <a:t>The Year of the Ranch</a:t>
            </a:r>
          </a:p>
        </p:txBody>
      </p:sp>
      <p:pic>
        <p:nvPicPr>
          <p:cNvPr id="208899" name="Picture 3">
            <a:extLst>
              <a:ext uri="{FF2B5EF4-FFF2-40B4-BE49-F238E27FC236}">
                <a16:creationId xmlns:a16="http://schemas.microsoft.com/office/drawing/2014/main" id="{19B72293-200B-9547-B8E6-3E176CE92C27}"/>
              </a:ext>
            </a:extLst>
          </p:cNvPr>
          <p:cNvPicPr>
            <a:picLocks noGrp="1" noChangeAspect="1" noChangeArrowheads="1"/>
          </p:cNvPicPr>
          <p:nvPr>
            <p:ph idx="1"/>
          </p:nvPr>
        </p:nvPicPr>
        <p:blipFill>
          <a:blip r:embed="rId2" cstate="screen">
            <a:lum bright="12000"/>
            <a:extLst>
              <a:ext uri="{28A0092B-C50C-407E-A947-70E740481C1C}">
                <a14:useLocalDpi xmlns:a14="http://schemas.microsoft.com/office/drawing/2010/main"/>
              </a:ext>
            </a:extLst>
          </a:blip>
          <a:srcRect/>
          <a:stretch>
            <a:fillRect/>
          </a:stretch>
        </p:blipFill>
        <p:spPr>
          <a:xfrm>
            <a:off x="3276600" y="1591057"/>
            <a:ext cx="5749925"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307539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597292F0-343A-234A-99EC-E1A0690B74D5}"/>
              </a:ext>
            </a:extLst>
          </p:cNvPr>
          <p:cNvSpPr>
            <a:spLocks noGrp="1" noChangeArrowheads="1"/>
          </p:cNvSpPr>
          <p:nvPr>
            <p:ph type="title"/>
          </p:nvPr>
        </p:nvSpPr>
        <p:spPr>
          <a:xfrm>
            <a:off x="2347024" y="411481"/>
            <a:ext cx="7729728" cy="1188720"/>
          </a:xfrm>
        </p:spPr>
        <p:txBody>
          <a:bodyPr/>
          <a:lstStyle/>
          <a:p>
            <a:pPr algn="ctr"/>
            <a:r>
              <a:rPr lang="en-US" altLang="en-US" dirty="0"/>
              <a:t>The Year of the Ranch</a:t>
            </a:r>
          </a:p>
        </p:txBody>
      </p:sp>
      <p:pic>
        <p:nvPicPr>
          <p:cNvPr id="209923" name="Picture 3">
            <a:extLst>
              <a:ext uri="{FF2B5EF4-FFF2-40B4-BE49-F238E27FC236}">
                <a16:creationId xmlns:a16="http://schemas.microsoft.com/office/drawing/2014/main" id="{556DD057-EBE1-9648-92A9-48D3A307E7A9}"/>
              </a:ext>
            </a:extLst>
          </p:cNvPr>
          <p:cNvPicPr>
            <a:picLocks noGrp="1" noChangeAspect="1" noChangeArrowheads="1"/>
          </p:cNvPicPr>
          <p:nvPr>
            <p:ph idx="1"/>
          </p:nvPr>
        </p:nvPicPr>
        <p:blipFill>
          <a:blip r:embed="rId2" cstate="screen">
            <a:lum bright="12000"/>
            <a:extLst>
              <a:ext uri="{28A0092B-C50C-407E-A947-70E740481C1C}">
                <a14:useLocalDpi xmlns:a14="http://schemas.microsoft.com/office/drawing/2010/main"/>
              </a:ext>
            </a:extLst>
          </a:blip>
          <a:srcRect/>
          <a:stretch>
            <a:fillRect/>
          </a:stretch>
        </p:blipFill>
        <p:spPr>
          <a:xfrm>
            <a:off x="3352800" y="1920556"/>
            <a:ext cx="5718175"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99958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61996F45-0245-B242-87C4-1FD6C05157AF}"/>
              </a:ext>
            </a:extLst>
          </p:cNvPr>
          <p:cNvSpPr>
            <a:spLocks noGrp="1" noChangeArrowheads="1"/>
          </p:cNvSpPr>
          <p:nvPr>
            <p:ph type="title"/>
          </p:nvPr>
        </p:nvSpPr>
        <p:spPr>
          <a:xfrm>
            <a:off x="1548645" y="335280"/>
            <a:ext cx="7729728" cy="1188720"/>
          </a:xfrm>
        </p:spPr>
        <p:txBody>
          <a:bodyPr/>
          <a:lstStyle/>
          <a:p>
            <a:pPr algn="ctr"/>
            <a:r>
              <a:rPr lang="en-US" altLang="en-US" dirty="0"/>
              <a:t>The Year of the Ranch</a:t>
            </a:r>
          </a:p>
        </p:txBody>
      </p:sp>
      <p:sp>
        <p:nvSpPr>
          <p:cNvPr id="218120" name="Text Box 8">
            <a:extLst>
              <a:ext uri="{FF2B5EF4-FFF2-40B4-BE49-F238E27FC236}">
                <a16:creationId xmlns:a16="http://schemas.microsoft.com/office/drawing/2014/main" id="{B2725102-FFF9-8B4F-8AEA-2CB5F91B11AB}"/>
              </a:ext>
            </a:extLst>
          </p:cNvPr>
          <p:cNvSpPr txBox="1">
            <a:spLocks noChangeArrowheads="1"/>
          </p:cNvSpPr>
          <p:nvPr/>
        </p:nvSpPr>
        <p:spPr bwMode="auto">
          <a:xfrm>
            <a:off x="7696200" y="1524000"/>
            <a:ext cx="152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t>Now</a:t>
            </a:r>
          </a:p>
        </p:txBody>
      </p:sp>
      <p:pic>
        <p:nvPicPr>
          <p:cNvPr id="218121" name="Picture 9">
            <a:extLst>
              <a:ext uri="{FF2B5EF4-FFF2-40B4-BE49-F238E27FC236}">
                <a16:creationId xmlns:a16="http://schemas.microsoft.com/office/drawing/2014/main" id="{A74EA01D-7ED0-DD44-A6E7-60B72680114D}"/>
              </a:ext>
            </a:extLst>
          </p:cNvPr>
          <p:cNvPicPr>
            <a:picLocks noChangeAspect="1" noChangeArrowheads="1"/>
          </p:cNvPicPr>
          <p:nvPr/>
        </p:nvPicPr>
        <p:blipFill>
          <a:blip r:embed="rId2" cstate="screen">
            <a:lum bright="12000"/>
            <a:extLst>
              <a:ext uri="{28A0092B-C50C-407E-A947-70E740481C1C}">
                <a14:useLocalDpi xmlns:a14="http://schemas.microsoft.com/office/drawing/2010/main"/>
              </a:ext>
            </a:extLst>
          </a:blip>
          <a:srcRect/>
          <a:stretch>
            <a:fillRect/>
          </a:stretch>
        </p:blipFill>
        <p:spPr bwMode="auto">
          <a:xfrm>
            <a:off x="1212319" y="1828801"/>
            <a:ext cx="4578881" cy="35813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oup of people in a garden&#10;&#10;Description automatically generated">
            <a:extLst>
              <a:ext uri="{FF2B5EF4-FFF2-40B4-BE49-F238E27FC236}">
                <a16:creationId xmlns:a16="http://schemas.microsoft.com/office/drawing/2014/main" id="{1F26B269-6CA5-CD45-8FB4-81753CB258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76988" y="2157663"/>
            <a:ext cx="4716655" cy="2653118"/>
          </a:xfrm>
          <a:prstGeom prst="rect">
            <a:avLst/>
          </a:prstGeom>
        </p:spPr>
      </p:pic>
      <p:pic>
        <p:nvPicPr>
          <p:cNvPr id="9" name="Picture 8" descr="A person holding a sign&#10;&#10;Description automatically generated">
            <a:extLst>
              <a:ext uri="{FF2B5EF4-FFF2-40B4-BE49-F238E27FC236}">
                <a16:creationId xmlns:a16="http://schemas.microsoft.com/office/drawing/2014/main" id="{55614273-084D-D644-B716-F377C3CA551A}"/>
              </a:ext>
            </a:extLst>
          </p:cNvPr>
          <p:cNvPicPr>
            <a:picLocks noChangeAspect="1"/>
          </p:cNvPicPr>
          <p:nvPr/>
        </p:nvPicPr>
        <p:blipFill>
          <a:blip r:embed="rId4"/>
          <a:stretch>
            <a:fillRect/>
          </a:stretch>
        </p:blipFill>
        <p:spPr>
          <a:xfrm>
            <a:off x="9184352" y="4072844"/>
            <a:ext cx="2057400" cy="1371600"/>
          </a:xfrm>
          <a:prstGeom prst="rect">
            <a:avLst/>
          </a:prstGeom>
        </p:spPr>
      </p:pic>
      <p:sp>
        <p:nvSpPr>
          <p:cNvPr id="10" name="TextBox 9">
            <a:extLst>
              <a:ext uri="{FF2B5EF4-FFF2-40B4-BE49-F238E27FC236}">
                <a16:creationId xmlns:a16="http://schemas.microsoft.com/office/drawing/2014/main" id="{3CC26DA5-8A4A-5241-BB2D-ED4F9B12CF04}"/>
              </a:ext>
            </a:extLst>
          </p:cNvPr>
          <p:cNvSpPr txBox="1"/>
          <p:nvPr/>
        </p:nvSpPr>
        <p:spPr>
          <a:xfrm>
            <a:off x="5791200" y="5599390"/>
            <a:ext cx="4849404" cy="923330"/>
          </a:xfrm>
          <a:prstGeom prst="rect">
            <a:avLst/>
          </a:prstGeom>
          <a:noFill/>
        </p:spPr>
        <p:txBody>
          <a:bodyPr wrap="none" rtlCol="0">
            <a:spAutoFit/>
          </a:bodyPr>
          <a:lstStyle/>
          <a:p>
            <a:r>
              <a:rPr lang="en-US" dirty="0"/>
              <a:t>Alfalfa, grass seed, cotton, dates, lemons, wheat</a:t>
            </a:r>
          </a:p>
          <a:p>
            <a:r>
              <a:rPr lang="en-US" dirty="0"/>
              <a:t>Melons, lettuce, broccoli, cauliflower, sugar squash,</a:t>
            </a:r>
          </a:p>
          <a:p>
            <a:r>
              <a:rPr lang="en-US" dirty="0"/>
              <a:t>Etc.</a:t>
            </a:r>
          </a:p>
        </p:txBody>
      </p:sp>
    </p:spTree>
    <p:extLst>
      <p:ext uri="{BB962C8B-B14F-4D97-AF65-F5344CB8AC3E}">
        <p14:creationId xmlns:p14="http://schemas.microsoft.com/office/powerpoint/2010/main" val="3748015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1EE23-8547-244D-9AB5-4EBA4E487A33}"/>
              </a:ext>
            </a:extLst>
          </p:cNvPr>
          <p:cNvSpPr>
            <a:spLocks noGrp="1"/>
          </p:cNvSpPr>
          <p:nvPr>
            <p:ph type="title"/>
          </p:nvPr>
        </p:nvSpPr>
        <p:spPr>
          <a:xfrm>
            <a:off x="1295400" y="200024"/>
            <a:ext cx="9715500" cy="1188720"/>
          </a:xfrm>
        </p:spPr>
        <p:txBody>
          <a:bodyPr>
            <a:normAutofit fontScale="90000"/>
          </a:bodyPr>
          <a:lstStyle/>
          <a:p>
            <a:r>
              <a:rPr lang="en-US" altLang="en-US" b="1" dirty="0"/>
              <a:t>So that the Desert Can Blossom Like a Rose:  Agriculture in the Desert</a:t>
            </a:r>
            <a:br>
              <a:rPr lang="en-US" b="1" dirty="0"/>
            </a:br>
            <a:r>
              <a:rPr lang="en-US" b="1" cap="none" dirty="0"/>
              <a:t>BY Carol Carney Warren</a:t>
            </a:r>
            <a:endParaRPr lang="en-US" dirty="0"/>
          </a:p>
        </p:txBody>
      </p:sp>
      <p:sp>
        <p:nvSpPr>
          <p:cNvPr id="4" name="Content Placeholder 3">
            <a:extLst>
              <a:ext uri="{FF2B5EF4-FFF2-40B4-BE49-F238E27FC236}">
                <a16:creationId xmlns:a16="http://schemas.microsoft.com/office/drawing/2014/main" id="{2CB24A9C-4097-E94F-82B9-7A25F86039A6}"/>
              </a:ext>
            </a:extLst>
          </p:cNvPr>
          <p:cNvSpPr>
            <a:spLocks noGrp="1"/>
          </p:cNvSpPr>
          <p:nvPr>
            <p:ph sz="half" idx="1"/>
          </p:nvPr>
        </p:nvSpPr>
        <p:spPr>
          <a:xfrm>
            <a:off x="185738" y="1567625"/>
            <a:ext cx="5667948" cy="3168762"/>
          </a:xfrm>
        </p:spPr>
        <p:txBody>
          <a:bodyPr>
            <a:normAutofit/>
          </a:bodyPr>
          <a:lstStyle/>
          <a:p>
            <a:pPr marL="457200" indent="-457200">
              <a:buFont typeface="+mj-lt"/>
              <a:buAutoNum type="arabicPeriod"/>
            </a:pPr>
            <a:endParaRPr lang="en-US" sz="2400" dirty="0"/>
          </a:p>
          <a:p>
            <a:pPr marL="0" indent="0">
              <a:buNone/>
            </a:pPr>
            <a:endParaRPr lang="en-US" sz="2400" dirty="0"/>
          </a:p>
        </p:txBody>
      </p:sp>
      <p:sp>
        <p:nvSpPr>
          <p:cNvPr id="5" name="Content Placeholder 4">
            <a:extLst>
              <a:ext uri="{FF2B5EF4-FFF2-40B4-BE49-F238E27FC236}">
                <a16:creationId xmlns:a16="http://schemas.microsoft.com/office/drawing/2014/main" id="{72B9FB89-3E19-EA41-A1BC-84D86076A770}"/>
              </a:ext>
            </a:extLst>
          </p:cNvPr>
          <p:cNvSpPr>
            <a:spLocks noGrp="1"/>
          </p:cNvSpPr>
          <p:nvPr>
            <p:ph sz="half" idx="2"/>
          </p:nvPr>
        </p:nvSpPr>
        <p:spPr>
          <a:xfrm>
            <a:off x="5853687" y="1700213"/>
            <a:ext cx="5790626" cy="4129087"/>
          </a:xfrm>
        </p:spPr>
        <p:txBody>
          <a:bodyPr>
            <a:normAutofit/>
          </a:bodyPr>
          <a:lstStyle/>
          <a:p>
            <a:pPr marL="0" indent="0">
              <a:buNone/>
            </a:pPr>
            <a:r>
              <a:rPr lang="en-US" sz="2800" dirty="0"/>
              <a:t>Products completed during this lesson will require students to:</a:t>
            </a:r>
          </a:p>
          <a:p>
            <a:pPr>
              <a:buFont typeface="Wingdings" pitchFamily="2" charset="2"/>
              <a:buChar char="Ø"/>
            </a:pPr>
            <a:r>
              <a:rPr lang="en-US" sz="2800" dirty="0"/>
              <a:t>Practice map skills.</a:t>
            </a:r>
          </a:p>
          <a:p>
            <a:pPr>
              <a:buFont typeface="Wingdings" pitchFamily="2" charset="2"/>
              <a:buChar char="Ø"/>
            </a:pPr>
            <a:r>
              <a:rPr lang="en-US" sz="2800" dirty="0"/>
              <a:t>Acquire new vocabulary. (homestead, migrate, irrigation, patchwork, shack)</a:t>
            </a:r>
          </a:p>
          <a:p>
            <a:pPr>
              <a:buFont typeface="Wingdings" pitchFamily="2" charset="2"/>
              <a:buChar char="Ø"/>
            </a:pPr>
            <a:r>
              <a:rPr lang="en-US" sz="2800" dirty="0"/>
              <a:t>Identify character traits.</a:t>
            </a:r>
          </a:p>
          <a:p>
            <a:pPr>
              <a:buFont typeface="Wingdings" pitchFamily="2" charset="2"/>
              <a:buChar char="Ø"/>
            </a:pPr>
            <a:r>
              <a:rPr lang="en-US" sz="2800" dirty="0"/>
              <a:t>Storyboard the events of the story.</a:t>
            </a:r>
          </a:p>
          <a:p>
            <a:pPr>
              <a:buFont typeface="Wingdings" pitchFamily="2" charset="2"/>
              <a:buChar char="Ø"/>
            </a:pPr>
            <a:endParaRPr lang="en-US" sz="2800" dirty="0"/>
          </a:p>
        </p:txBody>
      </p:sp>
      <p:pic>
        <p:nvPicPr>
          <p:cNvPr id="10" name="Picture 9">
            <a:extLst>
              <a:ext uri="{FF2B5EF4-FFF2-40B4-BE49-F238E27FC236}">
                <a16:creationId xmlns:a16="http://schemas.microsoft.com/office/drawing/2014/main" id="{B0C9FCD7-6EC6-C14B-A78B-E1D33AA25E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1487" y="2046110"/>
            <a:ext cx="5047299" cy="3236734"/>
          </a:xfrm>
          <a:prstGeom prst="rect">
            <a:avLst/>
          </a:prstGeom>
        </p:spPr>
      </p:pic>
    </p:spTree>
    <p:extLst>
      <p:ext uri="{BB962C8B-B14F-4D97-AF65-F5344CB8AC3E}">
        <p14:creationId xmlns:p14="http://schemas.microsoft.com/office/powerpoint/2010/main" val="3185894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78890AE4-1B8E-6844-9161-F5606B8F2292}"/>
              </a:ext>
            </a:extLst>
          </p:cNvPr>
          <p:cNvSpPr>
            <a:spLocks noGrp="1" noChangeArrowheads="1"/>
          </p:cNvSpPr>
          <p:nvPr>
            <p:ph type="title"/>
          </p:nvPr>
        </p:nvSpPr>
        <p:spPr/>
        <p:txBody>
          <a:bodyPr>
            <a:normAutofit fontScale="90000"/>
          </a:bodyPr>
          <a:lstStyle/>
          <a:p>
            <a:pPr eaLnBrk="1" hangingPunct="1"/>
            <a:r>
              <a:rPr kumimoji="1" lang="en-US" altLang="en-US" sz="3200"/>
              <a:t>ELL Adaptation for So that the</a:t>
            </a:r>
            <a:r>
              <a:rPr kumimoji="1" lang="en-US" altLang="en-US" sz="3400"/>
              <a:t> </a:t>
            </a:r>
            <a:r>
              <a:rPr kumimoji="1" lang="en-US" altLang="en-US" sz="3200"/>
              <a:t>Desert….</a:t>
            </a:r>
          </a:p>
        </p:txBody>
      </p:sp>
      <p:sp>
        <p:nvSpPr>
          <p:cNvPr id="26627" name="Rectangle 8">
            <a:extLst>
              <a:ext uri="{FF2B5EF4-FFF2-40B4-BE49-F238E27FC236}">
                <a16:creationId xmlns:a16="http://schemas.microsoft.com/office/drawing/2014/main" id="{FF4F9288-CCDD-DE49-83A1-C4848C10C557}"/>
              </a:ext>
            </a:extLst>
          </p:cNvPr>
          <p:cNvSpPr>
            <a:spLocks noGrp="1" noChangeArrowheads="1"/>
          </p:cNvSpPr>
          <p:nvPr>
            <p:ph idx="1"/>
          </p:nvPr>
        </p:nvSpPr>
        <p:spPr>
          <a:xfrm>
            <a:off x="1207008" y="2269239"/>
            <a:ext cx="4288969" cy="4090285"/>
          </a:xfrm>
        </p:spPr>
        <p:txBody>
          <a:bodyPr/>
          <a:lstStyle/>
          <a:p>
            <a:pPr>
              <a:spcBef>
                <a:spcPct val="50000"/>
              </a:spcBef>
              <a:buFontTx/>
              <a:buNone/>
            </a:pPr>
            <a:r>
              <a:rPr lang="en-US" altLang="en-US" sz="2400" dirty="0"/>
              <a:t>Show video of migrating Canada geese.</a:t>
            </a:r>
          </a:p>
          <a:p>
            <a:pPr>
              <a:spcBef>
                <a:spcPct val="50000"/>
              </a:spcBef>
              <a:buNone/>
            </a:pPr>
            <a:r>
              <a:rPr lang="en-US" u="sng" dirty="0"/>
              <a:t>https://</a:t>
            </a:r>
            <a:r>
              <a:rPr lang="en-US" u="sng" dirty="0" err="1"/>
              <a:t>www.youtube.com</a:t>
            </a:r>
            <a:r>
              <a:rPr lang="en-US" u="sng" dirty="0"/>
              <a:t>/</a:t>
            </a:r>
            <a:r>
              <a:rPr lang="en-US" u="sng" dirty="0" err="1"/>
              <a:t>watch?v</a:t>
            </a:r>
            <a:r>
              <a:rPr lang="en-US" u="sng" dirty="0"/>
              <a:t>=o-Yg_Nv4kvU</a:t>
            </a:r>
            <a:endParaRPr lang="en-US" altLang="en-US" sz="2400" dirty="0"/>
          </a:p>
          <a:p>
            <a:pPr>
              <a:spcBef>
                <a:spcPct val="50000"/>
              </a:spcBef>
              <a:buFontTx/>
              <a:buNone/>
            </a:pPr>
            <a:endParaRPr lang="en-US" altLang="en-US" sz="2400" dirty="0"/>
          </a:p>
          <a:p>
            <a:pPr eaLnBrk="1" hangingPunct="1">
              <a:buFontTx/>
              <a:buNone/>
            </a:pPr>
            <a:endParaRPr lang="en-US" altLang="en-US" dirty="0"/>
          </a:p>
        </p:txBody>
      </p:sp>
      <p:pic>
        <p:nvPicPr>
          <p:cNvPr id="2" name="Online Media 1" descr="CanadianGeese-2.WMV">
            <a:hlinkClick r:id="" action="ppaction://media"/>
            <a:extLst>
              <a:ext uri="{FF2B5EF4-FFF2-40B4-BE49-F238E27FC236}">
                <a16:creationId xmlns:a16="http://schemas.microsoft.com/office/drawing/2014/main" id="{41FC12DA-4E3D-B841-B062-276DEBE9EA8B}"/>
              </a:ext>
            </a:extLst>
          </p:cNvPr>
          <p:cNvPicPr>
            <a:picLocks noRot="1" noChangeAspect="1"/>
          </p:cNvPicPr>
          <p:nvPr>
            <a:videoFile r:link="rId1"/>
          </p:nvPr>
        </p:nvPicPr>
        <p:blipFill>
          <a:blip r:embed="rId3"/>
          <a:stretch>
            <a:fillRect/>
          </a:stretch>
        </p:blipFill>
        <p:spPr>
          <a:xfrm>
            <a:off x="6293124" y="2566963"/>
            <a:ext cx="4691868" cy="3516346"/>
          </a:xfrm>
          <a:prstGeom prst="rect">
            <a:avLst/>
          </a:prstGeom>
        </p:spPr>
      </p:pic>
    </p:spTree>
    <p:extLst>
      <p:ext uri="{BB962C8B-B14F-4D97-AF65-F5344CB8AC3E}">
        <p14:creationId xmlns:p14="http://schemas.microsoft.com/office/powerpoint/2010/main" val="64496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78890AE4-1B8E-6844-9161-F5606B8F2292}"/>
              </a:ext>
            </a:extLst>
          </p:cNvPr>
          <p:cNvSpPr>
            <a:spLocks noGrp="1" noChangeArrowheads="1"/>
          </p:cNvSpPr>
          <p:nvPr>
            <p:ph type="title"/>
          </p:nvPr>
        </p:nvSpPr>
        <p:spPr/>
        <p:txBody>
          <a:bodyPr>
            <a:normAutofit fontScale="90000"/>
          </a:bodyPr>
          <a:lstStyle/>
          <a:p>
            <a:pPr eaLnBrk="1" hangingPunct="1"/>
            <a:r>
              <a:rPr kumimoji="1" lang="en-US" altLang="en-US" sz="3200"/>
              <a:t>ELL Adaptation for So that the</a:t>
            </a:r>
            <a:r>
              <a:rPr kumimoji="1" lang="en-US" altLang="en-US" sz="3400"/>
              <a:t> </a:t>
            </a:r>
            <a:r>
              <a:rPr kumimoji="1" lang="en-US" altLang="en-US" sz="3200"/>
              <a:t>Desert….</a:t>
            </a:r>
          </a:p>
        </p:txBody>
      </p:sp>
      <p:sp>
        <p:nvSpPr>
          <p:cNvPr id="26627" name="Rectangle 8">
            <a:extLst>
              <a:ext uri="{FF2B5EF4-FFF2-40B4-BE49-F238E27FC236}">
                <a16:creationId xmlns:a16="http://schemas.microsoft.com/office/drawing/2014/main" id="{FF4F9288-CCDD-DE49-83A1-C4848C10C557}"/>
              </a:ext>
            </a:extLst>
          </p:cNvPr>
          <p:cNvSpPr>
            <a:spLocks noGrp="1" noChangeArrowheads="1"/>
          </p:cNvSpPr>
          <p:nvPr>
            <p:ph idx="1"/>
          </p:nvPr>
        </p:nvSpPr>
        <p:spPr>
          <a:xfrm>
            <a:off x="893548" y="2888120"/>
            <a:ext cx="4288969" cy="3235766"/>
          </a:xfrm>
        </p:spPr>
        <p:txBody>
          <a:bodyPr/>
          <a:lstStyle/>
          <a:p>
            <a:pPr>
              <a:spcBef>
                <a:spcPct val="50000"/>
              </a:spcBef>
              <a:buFontTx/>
              <a:buNone/>
            </a:pPr>
            <a:r>
              <a:rPr lang="en-US" altLang="en-US" sz="2400" dirty="0"/>
              <a:t>Show photos of migration.</a:t>
            </a:r>
          </a:p>
          <a:p>
            <a:pPr>
              <a:spcBef>
                <a:spcPct val="50000"/>
              </a:spcBef>
              <a:buNone/>
            </a:pPr>
            <a:r>
              <a:rPr lang="en-US" u="sng" dirty="0">
                <a:hlinkClick r:id="rId2"/>
              </a:rPr>
              <a:t>http://www.historyplace.com/unitedstates/lange/index.html</a:t>
            </a:r>
            <a:endParaRPr lang="en-US" dirty="0"/>
          </a:p>
          <a:p>
            <a:pPr>
              <a:spcBef>
                <a:spcPct val="50000"/>
              </a:spcBef>
              <a:buFontTx/>
              <a:buNone/>
            </a:pPr>
            <a:endParaRPr lang="en-US" altLang="en-US" sz="2400" dirty="0"/>
          </a:p>
          <a:p>
            <a:pPr>
              <a:spcBef>
                <a:spcPct val="50000"/>
              </a:spcBef>
              <a:buFontTx/>
              <a:buNone/>
            </a:pPr>
            <a:endParaRPr lang="en-US" altLang="en-US" sz="2400" dirty="0"/>
          </a:p>
          <a:p>
            <a:pPr eaLnBrk="1" hangingPunct="1">
              <a:buFontTx/>
              <a:buNone/>
            </a:pPr>
            <a:endParaRPr lang="en-US" altLang="en-US" dirty="0"/>
          </a:p>
        </p:txBody>
      </p:sp>
      <p:pic>
        <p:nvPicPr>
          <p:cNvPr id="26628" name="Picture 10" descr="t-dor140.jpg                                                   0002DA7EMacintosh HD                   C0F593EB:">
            <a:extLst>
              <a:ext uri="{FF2B5EF4-FFF2-40B4-BE49-F238E27FC236}">
                <a16:creationId xmlns:a16="http://schemas.microsoft.com/office/drawing/2014/main" id="{86B03CB7-13A0-274F-AA6C-FCE966B87F4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026902">
            <a:off x="7219196" y="2426359"/>
            <a:ext cx="12096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12" descr="t-dor45.jpg                                                    0002DA7EMacintosh HD                   C0F593EB:">
            <a:extLst>
              <a:ext uri="{FF2B5EF4-FFF2-40B4-BE49-F238E27FC236}">
                <a16:creationId xmlns:a16="http://schemas.microsoft.com/office/drawing/2014/main" id="{FAC01BC6-D72B-A640-B939-3F202925950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296400" y="2617013"/>
            <a:ext cx="1466850" cy="11414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630" name="Picture 13" descr="t-dor41.jpg                                                    0002DA7EMacintosh HD                   C0F593EB:">
            <a:extLst>
              <a:ext uri="{FF2B5EF4-FFF2-40B4-BE49-F238E27FC236}">
                <a16:creationId xmlns:a16="http://schemas.microsoft.com/office/drawing/2014/main" id="{E8A3E517-F4E1-6F41-A5D2-2E3F3A4A921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938015">
            <a:off x="7443797" y="4114822"/>
            <a:ext cx="1371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14" descr="t-dor27.jpg                                                    0002DA7EMacintosh HD                   C0F593EB:">
            <a:extLst>
              <a:ext uri="{FF2B5EF4-FFF2-40B4-BE49-F238E27FC236}">
                <a16:creationId xmlns:a16="http://schemas.microsoft.com/office/drawing/2014/main" id="{8F0C1BFF-E0FD-4B4B-877F-DCD1CB30899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420225" y="4872832"/>
            <a:ext cx="1219200" cy="9477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632" name="Picture 15" descr="t-dor14.jpg                                                    0002DA7EMacintosh HD                   C0F593EB:">
            <a:extLst>
              <a:ext uri="{FF2B5EF4-FFF2-40B4-BE49-F238E27FC236}">
                <a16:creationId xmlns:a16="http://schemas.microsoft.com/office/drawing/2014/main" id="{3F67254F-47FF-364E-9F3C-B1B43633456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647653" y="2562225"/>
            <a:ext cx="1114425" cy="866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633" name="Picture 16" descr="t-dor001.jpg                                                   0002DA7EMacintosh HD                   C0F593EB:">
            <a:extLst>
              <a:ext uri="{FF2B5EF4-FFF2-40B4-BE49-F238E27FC236}">
                <a16:creationId xmlns:a16="http://schemas.microsoft.com/office/drawing/2014/main" id="{C95BA01C-CE11-464B-882F-ADEFDD98E7D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749344">
            <a:off x="5621338" y="4368801"/>
            <a:ext cx="12954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76299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1EE23-8547-244D-9AB5-4EBA4E487A33}"/>
              </a:ext>
            </a:extLst>
          </p:cNvPr>
          <p:cNvSpPr>
            <a:spLocks noGrp="1"/>
          </p:cNvSpPr>
          <p:nvPr>
            <p:ph type="title"/>
          </p:nvPr>
        </p:nvSpPr>
        <p:spPr>
          <a:xfrm>
            <a:off x="1295400" y="200024"/>
            <a:ext cx="9715500" cy="1188720"/>
          </a:xfrm>
        </p:spPr>
        <p:txBody>
          <a:bodyPr>
            <a:normAutofit/>
          </a:bodyPr>
          <a:lstStyle/>
          <a:p>
            <a:r>
              <a:rPr lang="en-US" altLang="en-US" b="1" dirty="0"/>
              <a:t>ELL Adaptation for So that the Desert Can Blossom….</a:t>
            </a:r>
            <a:endParaRPr lang="en-US" dirty="0"/>
          </a:p>
        </p:txBody>
      </p:sp>
      <p:sp>
        <p:nvSpPr>
          <p:cNvPr id="4" name="Content Placeholder 3">
            <a:extLst>
              <a:ext uri="{FF2B5EF4-FFF2-40B4-BE49-F238E27FC236}">
                <a16:creationId xmlns:a16="http://schemas.microsoft.com/office/drawing/2014/main" id="{2CB24A9C-4097-E94F-82B9-7A25F86039A6}"/>
              </a:ext>
            </a:extLst>
          </p:cNvPr>
          <p:cNvSpPr>
            <a:spLocks noGrp="1"/>
          </p:cNvSpPr>
          <p:nvPr>
            <p:ph sz="half" idx="1"/>
          </p:nvPr>
        </p:nvSpPr>
        <p:spPr>
          <a:xfrm>
            <a:off x="185738" y="1567625"/>
            <a:ext cx="5667948" cy="3168762"/>
          </a:xfrm>
        </p:spPr>
        <p:txBody>
          <a:bodyPr>
            <a:normAutofit fontScale="92500" lnSpcReduction="10000"/>
          </a:bodyPr>
          <a:lstStyle/>
          <a:p>
            <a:pPr marL="457200" indent="-457200">
              <a:buFont typeface="+mj-lt"/>
              <a:buAutoNum type="arabicPeriod"/>
            </a:pPr>
            <a:endParaRPr lang="en-US" sz="2400" dirty="0"/>
          </a:p>
          <a:p>
            <a:pPr marL="0" indent="0">
              <a:buNone/>
            </a:pPr>
            <a:endParaRPr lang="en-US" sz="2400" dirty="0"/>
          </a:p>
        </p:txBody>
      </p:sp>
      <p:sp>
        <p:nvSpPr>
          <p:cNvPr id="5" name="Content Placeholder 4">
            <a:extLst>
              <a:ext uri="{FF2B5EF4-FFF2-40B4-BE49-F238E27FC236}">
                <a16:creationId xmlns:a16="http://schemas.microsoft.com/office/drawing/2014/main" id="{72B9FB89-3E19-EA41-A1BC-84D86076A770}"/>
              </a:ext>
            </a:extLst>
          </p:cNvPr>
          <p:cNvSpPr>
            <a:spLocks noGrp="1"/>
          </p:cNvSpPr>
          <p:nvPr>
            <p:ph sz="half" idx="2"/>
          </p:nvPr>
        </p:nvSpPr>
        <p:spPr>
          <a:xfrm>
            <a:off x="5853687" y="1700213"/>
            <a:ext cx="5790626" cy="1728787"/>
          </a:xfrm>
        </p:spPr>
        <p:txBody>
          <a:bodyPr>
            <a:normAutofit fontScale="92500" lnSpcReduction="10000"/>
          </a:bodyPr>
          <a:lstStyle/>
          <a:p>
            <a:pPr marL="0" indent="0">
              <a:buNone/>
            </a:pPr>
            <a:r>
              <a:rPr lang="en-US" sz="2800" dirty="0"/>
              <a:t>Products completed during this lesson will require students to:</a:t>
            </a:r>
          </a:p>
          <a:p>
            <a:pPr>
              <a:buFont typeface="Wingdings" pitchFamily="2" charset="2"/>
              <a:buChar char="Ø"/>
            </a:pPr>
            <a:r>
              <a:rPr lang="en-US" sz="2800" dirty="0"/>
              <a:t>Apply the idea of migration to a move they have made.</a:t>
            </a:r>
          </a:p>
          <a:p>
            <a:pPr>
              <a:buFont typeface="Wingdings" pitchFamily="2" charset="2"/>
              <a:buChar char="Ø"/>
            </a:pPr>
            <a:endParaRPr lang="en-US" sz="2800" dirty="0"/>
          </a:p>
        </p:txBody>
      </p:sp>
      <p:pic>
        <p:nvPicPr>
          <p:cNvPr id="7" name="Picture 6" descr="A screenshot of a cell phone&#10;&#10;Description automatically generated">
            <a:extLst>
              <a:ext uri="{FF2B5EF4-FFF2-40B4-BE49-F238E27FC236}">
                <a16:creationId xmlns:a16="http://schemas.microsoft.com/office/drawing/2014/main" id="{63EF583C-0095-0B4E-B604-067D0E392F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4266" y="1700213"/>
            <a:ext cx="5290891" cy="4736387"/>
          </a:xfrm>
          <a:prstGeom prst="rect">
            <a:avLst/>
          </a:prstGeom>
        </p:spPr>
      </p:pic>
      <p:pic>
        <p:nvPicPr>
          <p:cNvPr id="14" name="Picture 13" descr="A drawing of a cartoon character&#10;&#10;Description automatically generated">
            <a:extLst>
              <a:ext uri="{FF2B5EF4-FFF2-40B4-BE49-F238E27FC236}">
                <a16:creationId xmlns:a16="http://schemas.microsoft.com/office/drawing/2014/main" id="{70FD1CEC-B725-1345-8CDB-FE6550ACD57E}"/>
              </a:ext>
            </a:extLst>
          </p:cNvPr>
          <p:cNvPicPr>
            <a:picLocks noChangeAspect="1"/>
          </p:cNvPicPr>
          <p:nvPr/>
        </p:nvPicPr>
        <p:blipFill>
          <a:blip r:embed="rId3"/>
          <a:stretch>
            <a:fillRect/>
          </a:stretch>
        </p:blipFill>
        <p:spPr>
          <a:xfrm>
            <a:off x="6526845" y="3429000"/>
            <a:ext cx="3652804" cy="2452978"/>
          </a:xfrm>
          <a:prstGeom prst="rect">
            <a:avLst/>
          </a:prstGeom>
        </p:spPr>
      </p:pic>
    </p:spTree>
    <p:extLst>
      <p:ext uri="{BB962C8B-B14F-4D97-AF65-F5344CB8AC3E}">
        <p14:creationId xmlns:p14="http://schemas.microsoft.com/office/powerpoint/2010/main" val="543926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1EE23-8547-244D-9AB5-4EBA4E487A33}"/>
              </a:ext>
            </a:extLst>
          </p:cNvPr>
          <p:cNvSpPr>
            <a:spLocks noGrp="1"/>
          </p:cNvSpPr>
          <p:nvPr>
            <p:ph type="title"/>
          </p:nvPr>
        </p:nvSpPr>
        <p:spPr>
          <a:xfrm>
            <a:off x="1558036" y="281693"/>
            <a:ext cx="9050526" cy="1188720"/>
          </a:xfrm>
        </p:spPr>
        <p:txBody>
          <a:bodyPr>
            <a:normAutofit fontScale="90000"/>
          </a:bodyPr>
          <a:lstStyle/>
          <a:p>
            <a:r>
              <a:rPr lang="en-US" altLang="en-US" b="1" dirty="0"/>
              <a:t>So that the Desert Can Blossom Like a Rose:  Agriculture in the Desert</a:t>
            </a:r>
            <a:br>
              <a:rPr lang="en-US" b="1" dirty="0"/>
            </a:br>
            <a:r>
              <a:rPr lang="en-US" b="1" cap="none" dirty="0"/>
              <a:t>BY Carol Carney Warren</a:t>
            </a:r>
            <a:endParaRPr lang="en-US" b="1" dirty="0"/>
          </a:p>
        </p:txBody>
      </p:sp>
      <p:sp>
        <p:nvSpPr>
          <p:cNvPr id="4" name="Content Placeholder 3">
            <a:extLst>
              <a:ext uri="{FF2B5EF4-FFF2-40B4-BE49-F238E27FC236}">
                <a16:creationId xmlns:a16="http://schemas.microsoft.com/office/drawing/2014/main" id="{2CB24A9C-4097-E94F-82B9-7A25F86039A6}"/>
              </a:ext>
            </a:extLst>
          </p:cNvPr>
          <p:cNvSpPr>
            <a:spLocks noGrp="1"/>
          </p:cNvSpPr>
          <p:nvPr>
            <p:ph sz="half" idx="1"/>
          </p:nvPr>
        </p:nvSpPr>
        <p:spPr>
          <a:xfrm>
            <a:off x="1294385" y="2571264"/>
            <a:ext cx="3899916" cy="3168762"/>
          </a:xfrm>
        </p:spPr>
        <p:txBody>
          <a:bodyPr>
            <a:normAutofit/>
          </a:bodyPr>
          <a:lstStyle/>
          <a:p>
            <a:pPr marL="0" indent="0">
              <a:buNone/>
            </a:pPr>
            <a:r>
              <a:rPr lang="en-US" sz="2400" dirty="0"/>
              <a:t>In the Chat Box, write whether you would use this lesson in your classroom.</a:t>
            </a:r>
          </a:p>
          <a:p>
            <a:pPr marL="457200" indent="-457200">
              <a:buFont typeface="+mj-lt"/>
              <a:buAutoNum type="arabicPeriod"/>
            </a:pPr>
            <a:endParaRPr lang="en-US" sz="2400" dirty="0"/>
          </a:p>
          <a:p>
            <a:pPr>
              <a:buFont typeface="Wingdings" pitchFamily="2" charset="2"/>
              <a:buChar char="Ø"/>
            </a:pPr>
            <a:r>
              <a:rPr lang="en-US" sz="2400" dirty="0"/>
              <a:t>Yes</a:t>
            </a:r>
          </a:p>
          <a:p>
            <a:pPr>
              <a:buFont typeface="Wingdings" pitchFamily="2" charset="2"/>
              <a:buChar char="Ø"/>
            </a:pPr>
            <a:r>
              <a:rPr lang="en-US" sz="2400" dirty="0"/>
              <a:t>No</a:t>
            </a:r>
          </a:p>
          <a:p>
            <a:pPr marL="0" indent="0">
              <a:buNone/>
            </a:pPr>
            <a:endParaRPr lang="en-US" sz="2400" dirty="0"/>
          </a:p>
        </p:txBody>
      </p:sp>
      <p:sp>
        <p:nvSpPr>
          <p:cNvPr id="5" name="Content Placeholder 4">
            <a:extLst>
              <a:ext uri="{FF2B5EF4-FFF2-40B4-BE49-F238E27FC236}">
                <a16:creationId xmlns:a16="http://schemas.microsoft.com/office/drawing/2014/main" id="{9B1C9131-CECA-8E4E-AC3D-2458000ABDE9}"/>
              </a:ext>
            </a:extLst>
          </p:cNvPr>
          <p:cNvSpPr>
            <a:spLocks noGrp="1"/>
          </p:cNvSpPr>
          <p:nvPr>
            <p:ph sz="half" idx="2"/>
          </p:nvPr>
        </p:nvSpPr>
        <p:spPr/>
        <p:txBody>
          <a:bodyPr/>
          <a:lstStyle/>
          <a:p>
            <a:endParaRPr lang="en-US"/>
          </a:p>
        </p:txBody>
      </p:sp>
      <p:pic>
        <p:nvPicPr>
          <p:cNvPr id="8" name="Picture 10" descr="C:\Documents and Settings\admin\Desktop\So the Desert Can\cover 2.jpg">
            <a:extLst>
              <a:ext uri="{FF2B5EF4-FFF2-40B4-BE49-F238E27FC236}">
                <a16:creationId xmlns:a16="http://schemas.microsoft.com/office/drawing/2014/main" id="{3D16870C-77DA-E44C-B5A1-51C4E9A226BE}"/>
              </a:ext>
            </a:extLst>
          </p:cNvPr>
          <p:cNvPicPr>
            <a:picLocks noChangeAspect="1" noChangeArrowheads="1"/>
          </p:cNvPicPr>
          <p:nvPr/>
        </p:nvPicPr>
        <p:blipFill>
          <a:blip r:embed="rId2" cstate="screen">
            <a:lum bright="18000"/>
            <a:extLst>
              <a:ext uri="{28A0092B-C50C-407E-A947-70E740481C1C}">
                <a14:useLocalDpi xmlns:a14="http://schemas.microsoft.com/office/drawing/2010/main"/>
              </a:ext>
            </a:extLst>
          </a:blip>
          <a:srcRect/>
          <a:stretch>
            <a:fillRect/>
          </a:stretch>
        </p:blipFill>
        <p:spPr bwMode="auto">
          <a:xfrm>
            <a:off x="6368791" y="2108200"/>
            <a:ext cx="4724400"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49824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8C23-C75E-F549-943A-FB06936802D6}"/>
              </a:ext>
            </a:extLst>
          </p:cNvPr>
          <p:cNvSpPr>
            <a:spLocks noGrp="1"/>
          </p:cNvSpPr>
          <p:nvPr>
            <p:ph type="title"/>
          </p:nvPr>
        </p:nvSpPr>
        <p:spPr>
          <a:xfrm>
            <a:off x="2231136" y="164592"/>
            <a:ext cx="7729728" cy="1188720"/>
          </a:xfrm>
        </p:spPr>
        <p:txBody>
          <a:bodyPr>
            <a:normAutofit/>
          </a:bodyPr>
          <a:lstStyle/>
          <a:p>
            <a:r>
              <a:rPr lang="en-US" altLang="en-US" b="1" dirty="0"/>
              <a:t>Monsoon Days</a:t>
            </a:r>
            <a:br>
              <a:rPr lang="en-US" b="1" dirty="0"/>
            </a:br>
            <a:r>
              <a:rPr lang="en-US" b="1" cap="none" dirty="0"/>
              <a:t>BY </a:t>
            </a:r>
            <a:r>
              <a:rPr lang="en-US" altLang="en-US" b="1" cap="none" dirty="0"/>
              <a:t>Gale </a:t>
            </a:r>
            <a:r>
              <a:rPr lang="en-US" altLang="en-US" b="1" cap="none" dirty="0" err="1"/>
              <a:t>Olp</a:t>
            </a:r>
            <a:r>
              <a:rPr lang="en-US" altLang="en-US" b="1" cap="none" dirty="0"/>
              <a:t> Ekiss</a:t>
            </a:r>
            <a:endParaRPr lang="en-US" dirty="0"/>
          </a:p>
        </p:txBody>
      </p:sp>
      <p:sp>
        <p:nvSpPr>
          <p:cNvPr id="4" name="Content Placeholder 3">
            <a:extLst>
              <a:ext uri="{FF2B5EF4-FFF2-40B4-BE49-F238E27FC236}">
                <a16:creationId xmlns:a16="http://schemas.microsoft.com/office/drawing/2014/main" id="{485EC2AE-6F7B-1C4C-A1CF-E144C455E56D}"/>
              </a:ext>
            </a:extLst>
          </p:cNvPr>
          <p:cNvSpPr>
            <a:spLocks noGrp="1"/>
          </p:cNvSpPr>
          <p:nvPr>
            <p:ph sz="half" idx="1"/>
          </p:nvPr>
        </p:nvSpPr>
        <p:spPr>
          <a:xfrm>
            <a:off x="200026" y="1471613"/>
            <a:ext cx="5131995" cy="5043487"/>
          </a:xfrm>
        </p:spPr>
        <p:txBody>
          <a:bodyPr>
            <a:normAutofit fontScale="92500"/>
          </a:bodyPr>
          <a:lstStyle/>
          <a:p>
            <a:pPr marL="0" indent="0">
              <a:buNone/>
            </a:pPr>
            <a:r>
              <a:rPr lang="en-US" sz="2400" dirty="0"/>
              <a:t>Procedures:</a:t>
            </a:r>
          </a:p>
          <a:p>
            <a:pPr marL="342900" indent="-342900">
              <a:buFont typeface="+mj-lt"/>
              <a:buAutoNum type="arabicPeriod"/>
            </a:pPr>
            <a:r>
              <a:rPr lang="en-US" sz="2400" dirty="0"/>
              <a:t>Label the continents where monsoon occurs. </a:t>
            </a:r>
          </a:p>
          <a:p>
            <a:pPr marL="342900" indent="-342900">
              <a:buFont typeface="+mj-lt"/>
              <a:buAutoNum type="arabicPeriod"/>
            </a:pPr>
            <a:r>
              <a:rPr lang="en-US" sz="2400" dirty="0"/>
              <a:t>Ask students for a definition of monsoon.</a:t>
            </a:r>
          </a:p>
          <a:p>
            <a:pPr marL="342900" indent="-342900">
              <a:buFont typeface="+mj-lt"/>
              <a:buAutoNum type="arabicPeriod"/>
            </a:pPr>
            <a:r>
              <a:rPr lang="en-US" sz="2400" dirty="0"/>
              <a:t>Read together about the monsoon and discuss the images in the reading.</a:t>
            </a:r>
          </a:p>
          <a:p>
            <a:pPr marL="342900" indent="-342900">
              <a:buFont typeface="+mj-lt"/>
              <a:buAutoNum type="arabicPeriod"/>
            </a:pPr>
            <a:r>
              <a:rPr lang="en-US" sz="2400" dirty="0"/>
              <a:t>Refine the definition of monsoon.</a:t>
            </a:r>
          </a:p>
          <a:p>
            <a:pPr marL="342900" indent="-342900">
              <a:buFont typeface="+mj-lt"/>
              <a:buAutoNum type="arabicPeriod"/>
            </a:pPr>
            <a:r>
              <a:rPr lang="en-US" sz="2400" dirty="0"/>
              <a:t>Have students read again the reading and color code words or phrases.</a:t>
            </a:r>
          </a:p>
          <a:p>
            <a:pPr marL="0" indent="11113">
              <a:buNone/>
              <a:tabLst>
                <a:tab pos="388938" algn="l"/>
              </a:tabLst>
            </a:pPr>
            <a:r>
              <a:rPr lang="en-US" altLang="en-US" dirty="0">
                <a:solidFill>
                  <a:srgbClr val="000000"/>
                </a:solidFill>
                <a:latin typeface="Arial" panose="020B0604020202020204" pitchFamily="34" charset="0"/>
              </a:rPr>
              <a:t>	 </a:t>
            </a:r>
            <a:r>
              <a:rPr lang="en-US" altLang="en-US" b="1" dirty="0">
                <a:solidFill>
                  <a:srgbClr val="0070C0"/>
                </a:solidFill>
                <a:latin typeface="Arial" panose="020B0604020202020204" pitchFamily="34" charset="0"/>
              </a:rPr>
              <a:t>blue = winds       </a:t>
            </a:r>
            <a:r>
              <a:rPr lang="en-US" altLang="en-US" b="1" dirty="0">
                <a:solidFill>
                  <a:schemeClr val="accent5">
                    <a:lumMod val="75000"/>
                  </a:schemeClr>
                </a:solidFill>
                <a:latin typeface="Arial" panose="020B0604020202020204" pitchFamily="34" charset="0"/>
              </a:rPr>
              <a:t>brown = flash floods </a:t>
            </a:r>
          </a:p>
          <a:p>
            <a:pPr marL="0" indent="465138">
              <a:buNone/>
            </a:pPr>
            <a:r>
              <a:rPr lang="en-US" altLang="en-US" b="1" dirty="0">
                <a:solidFill>
                  <a:srgbClr val="FF0000"/>
                </a:solidFill>
                <a:latin typeface="Arial" panose="020B0604020202020204" pitchFamily="34" charset="0"/>
              </a:rPr>
              <a:t>red = lightning    </a:t>
            </a:r>
            <a:r>
              <a:rPr lang="en-US" altLang="en-US" b="1" dirty="0">
                <a:solidFill>
                  <a:srgbClr val="7030A0"/>
                </a:solidFill>
                <a:latin typeface="Arial" panose="020B0604020202020204" pitchFamily="34" charset="0"/>
              </a:rPr>
              <a:t>purple = dust storms</a:t>
            </a:r>
            <a:endParaRPr lang="en-US" b="1" dirty="0">
              <a:solidFill>
                <a:srgbClr val="7030A0"/>
              </a:solidFill>
            </a:endParaRPr>
          </a:p>
        </p:txBody>
      </p:sp>
      <p:pic>
        <p:nvPicPr>
          <p:cNvPr id="8" name="Picture 7">
            <a:extLst>
              <a:ext uri="{FF2B5EF4-FFF2-40B4-BE49-F238E27FC236}">
                <a16:creationId xmlns:a16="http://schemas.microsoft.com/office/drawing/2014/main" id="{57DF9700-5B5A-1148-A761-B006CCBD9C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89296" y="1735095"/>
            <a:ext cx="2927952" cy="2258261"/>
          </a:xfrm>
          <a:prstGeom prst="rect">
            <a:avLst/>
          </a:prstGeom>
        </p:spPr>
      </p:pic>
      <p:pic>
        <p:nvPicPr>
          <p:cNvPr id="9" name="Content Placeholder 8" descr="A close up of a map&#10;&#10;Description automatically generated">
            <a:extLst>
              <a:ext uri="{FF2B5EF4-FFF2-40B4-BE49-F238E27FC236}">
                <a16:creationId xmlns:a16="http://schemas.microsoft.com/office/drawing/2014/main" id="{E97F4CB4-2C91-CC4D-8B50-E0E006744624}"/>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5557289" y="3104956"/>
            <a:ext cx="2668914" cy="2512073"/>
          </a:xfrm>
        </p:spPr>
      </p:pic>
      <p:pic>
        <p:nvPicPr>
          <p:cNvPr id="12" name="Picture 11" descr="A screenshot of a cell phone&#10;&#10;Description automatically generated">
            <a:extLst>
              <a:ext uri="{FF2B5EF4-FFF2-40B4-BE49-F238E27FC236}">
                <a16:creationId xmlns:a16="http://schemas.microsoft.com/office/drawing/2014/main" id="{30636E14-9F8D-C140-8257-7CB0565306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15204" y="3865206"/>
            <a:ext cx="2291319" cy="2649894"/>
          </a:xfrm>
          <a:prstGeom prst="rect">
            <a:avLst/>
          </a:prstGeom>
        </p:spPr>
      </p:pic>
    </p:spTree>
    <p:extLst>
      <p:ext uri="{BB962C8B-B14F-4D97-AF65-F5344CB8AC3E}">
        <p14:creationId xmlns:p14="http://schemas.microsoft.com/office/powerpoint/2010/main" val="4148615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A3DBE-6C0A-9B47-B640-935D34783C9B}"/>
              </a:ext>
            </a:extLst>
          </p:cNvPr>
          <p:cNvSpPr>
            <a:spLocks noGrp="1"/>
          </p:cNvSpPr>
          <p:nvPr>
            <p:ph type="title"/>
          </p:nvPr>
        </p:nvSpPr>
        <p:spPr>
          <a:xfrm>
            <a:off x="466863" y="82193"/>
            <a:ext cx="10931702" cy="1456394"/>
          </a:xfrm>
        </p:spPr>
        <p:txBody>
          <a:bodyPr>
            <a:normAutofit fontScale="90000"/>
          </a:bodyPr>
          <a:lstStyle/>
          <a:p>
            <a:br>
              <a:rPr lang="en-US" sz="2700" b="1" dirty="0"/>
            </a:br>
            <a:r>
              <a:rPr lang="en-US" altLang="en-US" sz="2400" b="1" dirty="0" err="1">
                <a:solidFill>
                  <a:srgbClr val="000000"/>
                </a:solidFill>
              </a:rPr>
              <a:t>dogstails</a:t>
            </a:r>
            <a:r>
              <a:rPr lang="en-US" altLang="en-US" sz="2400" b="1" dirty="0">
                <a:solidFill>
                  <a:srgbClr val="000000"/>
                </a:solidFill>
              </a:rPr>
              <a:t>: An Introduction to Map Reading</a:t>
            </a:r>
            <a:br>
              <a:rPr lang="en-US" altLang="en-US" sz="2400" b="1" dirty="0">
                <a:solidFill>
                  <a:srgbClr val="000000"/>
                </a:solidFill>
              </a:rPr>
            </a:br>
            <a:r>
              <a:rPr lang="en-US" altLang="en-US" sz="2400" b="1" cap="none" dirty="0">
                <a:solidFill>
                  <a:srgbClr val="000000"/>
                </a:solidFill>
              </a:rPr>
              <a:t>By Gale Ekiss</a:t>
            </a:r>
            <a:br>
              <a:rPr lang="en-US" dirty="0"/>
            </a:br>
            <a:endParaRPr lang="en-US" dirty="0"/>
          </a:p>
        </p:txBody>
      </p:sp>
      <p:sp>
        <p:nvSpPr>
          <p:cNvPr id="4" name="Content Placeholder 3">
            <a:extLst>
              <a:ext uri="{FF2B5EF4-FFF2-40B4-BE49-F238E27FC236}">
                <a16:creationId xmlns:a16="http://schemas.microsoft.com/office/drawing/2014/main" id="{B20FEBAD-E575-4D46-BE34-E8EC9B012AE8}"/>
              </a:ext>
            </a:extLst>
          </p:cNvPr>
          <p:cNvSpPr>
            <a:spLocks noGrp="1"/>
          </p:cNvSpPr>
          <p:nvPr>
            <p:ph sz="half" idx="1"/>
          </p:nvPr>
        </p:nvSpPr>
        <p:spPr>
          <a:xfrm>
            <a:off x="232084" y="1538587"/>
            <a:ext cx="5700630" cy="4981956"/>
          </a:xfrm>
        </p:spPr>
        <p:txBody>
          <a:bodyPr>
            <a:normAutofit lnSpcReduction="10000"/>
          </a:bodyPr>
          <a:lstStyle/>
          <a:p>
            <a:pPr marL="0" indent="0">
              <a:buNone/>
            </a:pPr>
            <a:r>
              <a:rPr lang="en-US" sz="2800" dirty="0"/>
              <a:t>Practice TOADS:</a:t>
            </a:r>
          </a:p>
          <a:p>
            <a:pPr>
              <a:buFont typeface="Wingdings" pitchFamily="2" charset="2"/>
              <a:buChar char="ü"/>
            </a:pPr>
            <a:r>
              <a:rPr lang="en-US" sz="2800" dirty="0"/>
              <a:t>Divide students into pairs.  </a:t>
            </a:r>
          </a:p>
          <a:p>
            <a:pPr>
              <a:buFont typeface="Wingdings" pitchFamily="2" charset="2"/>
              <a:buChar char="ü"/>
            </a:pPr>
            <a:r>
              <a:rPr lang="en-US" sz="2800" dirty="0"/>
              <a:t>Each pair receives a map, set of TOADS labels, and 5 </a:t>
            </a:r>
            <a:r>
              <a:rPr lang="en-US" sz="2800" u="sng" dirty="0"/>
              <a:t>removable</a:t>
            </a:r>
            <a:r>
              <a:rPr lang="en-US" sz="2800" dirty="0"/>
              <a:t>, sticky dots. </a:t>
            </a:r>
          </a:p>
          <a:p>
            <a:pPr>
              <a:buFont typeface="Wingdings" pitchFamily="2" charset="2"/>
              <a:buChar char="ü"/>
            </a:pPr>
            <a:r>
              <a:rPr lang="en-US" sz="2800" dirty="0"/>
              <a:t>Partners work together to affix labels on the map with sticky dots.</a:t>
            </a:r>
          </a:p>
          <a:p>
            <a:pPr>
              <a:buFont typeface="Wingdings" pitchFamily="2" charset="2"/>
              <a:buChar char="ü"/>
            </a:pPr>
            <a:r>
              <a:rPr lang="en-US" sz="2800" dirty="0"/>
              <a:t>Groups trade maps and keep practicing.</a:t>
            </a:r>
          </a:p>
          <a:p>
            <a:pPr>
              <a:buFont typeface="Wingdings" pitchFamily="2" charset="2"/>
              <a:buChar char="ü"/>
            </a:pPr>
            <a:r>
              <a:rPr lang="en-US" sz="2800" dirty="0"/>
              <a:t>Assess when ready. </a:t>
            </a:r>
          </a:p>
        </p:txBody>
      </p:sp>
      <p:pic>
        <p:nvPicPr>
          <p:cNvPr id="9" name="Content Placeholder 8" descr="Barn">
            <a:extLst>
              <a:ext uri="{FF2B5EF4-FFF2-40B4-BE49-F238E27FC236}">
                <a16:creationId xmlns:a16="http://schemas.microsoft.com/office/drawing/2014/main" id="{B7A7C18E-23A8-7644-9B31-444B54CB1100}"/>
              </a:ext>
            </a:extLst>
          </p:cNvPr>
          <p:cNvPicPr>
            <a:picLocks noGrp="1" noChangeAspect="1"/>
          </p:cNvPicPr>
          <p:nvPr>
            <p:ph sz="half" idx="2"/>
          </p:nvPr>
        </p:nvPicPr>
        <p:blipFill>
          <a:blip r:embed="rId2">
            <a:extLst>
              <a:ext uri="{96DAC541-7B7A-43D3-8B79-37D633B846F1}">
                <asvg:svgBlip xmlns:asvg="http://schemas.microsoft.com/office/drawing/2016/SVG/main" r:embed="rId3"/>
              </a:ext>
            </a:extLst>
          </a:blip>
          <a:stretch>
            <a:fillRect/>
          </a:stretch>
        </p:blipFill>
        <p:spPr>
          <a:xfrm>
            <a:off x="8016875" y="3732212"/>
            <a:ext cx="914400" cy="914400"/>
          </a:xfrm>
        </p:spPr>
      </p:pic>
      <p:pic>
        <p:nvPicPr>
          <p:cNvPr id="8" name="Picture 18" descr="map.jpg                                                        000AA6CCMacintosh HD                   C3E2EE36:">
            <a:extLst>
              <a:ext uri="{FF2B5EF4-FFF2-40B4-BE49-F238E27FC236}">
                <a16:creationId xmlns:a16="http://schemas.microsoft.com/office/drawing/2014/main" id="{F2CC8F9A-14AB-3848-913D-247878EEDAB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6940181" y="1515279"/>
            <a:ext cx="3888196" cy="5028572"/>
          </a:xfrm>
          <a:prstGeom prst="rect">
            <a:avLst/>
          </a:prstGeom>
          <a:noFill/>
          <a:ln w="28575">
            <a:solidFill>
              <a:srgbClr val="000000"/>
            </a:solidFill>
            <a:miter lim="800000"/>
            <a:headEnd/>
            <a:tailEnd/>
          </a:ln>
          <a:effectLst>
            <a:outerShdw blurRad="63500" dist="107763"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Lst>
        </p:spPr>
      </p:pic>
      <p:pic>
        <p:nvPicPr>
          <p:cNvPr id="17" name="Picture 16" descr="A picture containing screenshot&#10;&#10;Description automatically generated">
            <a:extLst>
              <a:ext uri="{FF2B5EF4-FFF2-40B4-BE49-F238E27FC236}">
                <a16:creationId xmlns:a16="http://schemas.microsoft.com/office/drawing/2014/main" id="{20648E90-582F-C841-8202-BBEF37A042C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6181" y="1646745"/>
            <a:ext cx="1340260" cy="2085467"/>
          </a:xfrm>
          <a:prstGeom prst="rect">
            <a:avLst/>
          </a:prstGeom>
        </p:spPr>
      </p:pic>
    </p:spTree>
    <p:extLst>
      <p:ext uri="{BB962C8B-B14F-4D97-AF65-F5344CB8AC3E}">
        <p14:creationId xmlns:p14="http://schemas.microsoft.com/office/powerpoint/2010/main" val="33927953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8C23-C75E-F549-943A-FB06936802D6}"/>
              </a:ext>
            </a:extLst>
          </p:cNvPr>
          <p:cNvSpPr>
            <a:spLocks noGrp="1"/>
          </p:cNvSpPr>
          <p:nvPr>
            <p:ph type="title"/>
          </p:nvPr>
        </p:nvSpPr>
        <p:spPr>
          <a:xfrm>
            <a:off x="2231136" y="164592"/>
            <a:ext cx="7729728" cy="1188720"/>
          </a:xfrm>
        </p:spPr>
        <p:txBody>
          <a:bodyPr>
            <a:normAutofit/>
          </a:bodyPr>
          <a:lstStyle/>
          <a:p>
            <a:r>
              <a:rPr lang="en-US" altLang="en-US" b="1" dirty="0"/>
              <a:t>Monsoon Days</a:t>
            </a:r>
            <a:br>
              <a:rPr lang="en-US" b="1" dirty="0"/>
            </a:br>
            <a:r>
              <a:rPr lang="en-US" b="1" cap="none" dirty="0"/>
              <a:t>BY </a:t>
            </a:r>
            <a:r>
              <a:rPr lang="en-US" altLang="en-US" b="1" cap="none" dirty="0"/>
              <a:t>Gale </a:t>
            </a:r>
            <a:r>
              <a:rPr lang="en-US" altLang="en-US" b="1" cap="none" dirty="0" err="1"/>
              <a:t>Olp</a:t>
            </a:r>
            <a:r>
              <a:rPr lang="en-US" altLang="en-US" b="1" cap="none" dirty="0"/>
              <a:t> Ekiss</a:t>
            </a:r>
            <a:endParaRPr lang="en-US" dirty="0"/>
          </a:p>
        </p:txBody>
      </p:sp>
      <p:sp>
        <p:nvSpPr>
          <p:cNvPr id="4" name="Content Placeholder 3">
            <a:extLst>
              <a:ext uri="{FF2B5EF4-FFF2-40B4-BE49-F238E27FC236}">
                <a16:creationId xmlns:a16="http://schemas.microsoft.com/office/drawing/2014/main" id="{485EC2AE-6F7B-1C4C-A1CF-E144C455E56D}"/>
              </a:ext>
            </a:extLst>
          </p:cNvPr>
          <p:cNvSpPr>
            <a:spLocks noGrp="1"/>
          </p:cNvSpPr>
          <p:nvPr>
            <p:ph sz="half" idx="1"/>
          </p:nvPr>
        </p:nvSpPr>
        <p:spPr>
          <a:xfrm>
            <a:off x="200026" y="1471613"/>
            <a:ext cx="5131995" cy="5043487"/>
          </a:xfrm>
        </p:spPr>
        <p:txBody>
          <a:bodyPr>
            <a:normAutofit/>
          </a:bodyPr>
          <a:lstStyle/>
          <a:p>
            <a:pPr marL="0" indent="0">
              <a:buNone/>
            </a:pPr>
            <a:r>
              <a:rPr lang="en-US" sz="2400" dirty="0"/>
              <a:t>Procedures:</a:t>
            </a:r>
          </a:p>
          <a:p>
            <a:pPr marL="457200" indent="-457200">
              <a:buFont typeface="+mj-lt"/>
              <a:buAutoNum type="arabicPeriod" startAt="6"/>
            </a:pPr>
            <a:r>
              <a:rPr lang="en-US" sz="2400" dirty="0"/>
              <a:t>Read the book. </a:t>
            </a:r>
          </a:p>
          <a:p>
            <a:pPr marL="0" indent="0">
              <a:buNone/>
            </a:pPr>
            <a:r>
              <a:rPr lang="en-US" sz="2400" dirty="0"/>
              <a:t>Interview with author: </a:t>
            </a:r>
            <a:r>
              <a:rPr lang="en-US" sz="2400" dirty="0">
                <a:hlinkClick r:id="rId3"/>
              </a:rPr>
              <a:t>https://www.youtube.com/watch?v=7GD1omJTtDE</a:t>
            </a:r>
            <a:endParaRPr lang="en-US" sz="2400" dirty="0"/>
          </a:p>
        </p:txBody>
      </p:sp>
      <p:pic>
        <p:nvPicPr>
          <p:cNvPr id="3" name="Online Media 2" descr="English/Spanish TV interviews with author of Hip, Hip, Hooray, It's Monsoon Day!">
            <a:hlinkClick r:id="" action="ppaction://media"/>
            <a:extLst>
              <a:ext uri="{FF2B5EF4-FFF2-40B4-BE49-F238E27FC236}">
                <a16:creationId xmlns:a16="http://schemas.microsoft.com/office/drawing/2014/main" id="{E91BFBA7-B272-AC4D-BC46-7ED132682A17}"/>
              </a:ext>
            </a:extLst>
          </p:cNvPr>
          <p:cNvPicPr>
            <a:picLocks noGrp="1" noRot="1" noChangeAspect="1"/>
          </p:cNvPicPr>
          <p:nvPr>
            <p:ph sz="half" idx="2"/>
            <a:videoFile r:link="rId1"/>
          </p:nvPr>
        </p:nvPicPr>
        <p:blipFill>
          <a:blip r:embed="rId4"/>
          <a:stretch>
            <a:fillRect/>
          </a:stretch>
        </p:blipFill>
        <p:spPr>
          <a:xfrm>
            <a:off x="5822251" y="1766228"/>
            <a:ext cx="5808004" cy="4353218"/>
          </a:xfrm>
          <a:prstGeom prst="rect">
            <a:avLst/>
          </a:prstGeom>
        </p:spPr>
      </p:pic>
      <p:pic>
        <p:nvPicPr>
          <p:cNvPr id="6" name="Picture 5" descr="&#10;cover.jpeg                                                     000AA6CCMacintosh HD                   C3E2EE36:">
            <a:extLst>
              <a:ext uri="{FF2B5EF4-FFF2-40B4-BE49-F238E27FC236}">
                <a16:creationId xmlns:a16="http://schemas.microsoft.com/office/drawing/2014/main" id="{4B7EF8F0-2D74-824E-8FB3-8517D2161F1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5400000">
            <a:off x="1546216" y="3594258"/>
            <a:ext cx="2439613" cy="3226338"/>
          </a:xfrm>
          <a:prstGeom prst="rect">
            <a:avLst/>
          </a:prstGeom>
          <a:noFill/>
          <a:ln>
            <a:noFill/>
          </a:ln>
          <a:effectLst>
            <a:outerShdw dist="107763" dir="189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12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883FF"/>
        </a:solidFill>
        <a:effectLst/>
      </p:bgPr>
    </p:bg>
    <p:spTree>
      <p:nvGrpSpPr>
        <p:cNvPr id="1" name=""/>
        <p:cNvGrpSpPr/>
        <p:nvPr/>
      </p:nvGrpSpPr>
      <p:grpSpPr>
        <a:xfrm>
          <a:off x="0" y="0"/>
          <a:ext cx="0" cy="0"/>
          <a:chOff x="0" y="0"/>
          <a:chExt cx="0" cy="0"/>
        </a:xfrm>
      </p:grpSpPr>
      <p:sp>
        <p:nvSpPr>
          <p:cNvPr id="5121" name="Footer Placeholder 3">
            <a:extLst>
              <a:ext uri="{FF2B5EF4-FFF2-40B4-BE49-F238E27FC236}">
                <a16:creationId xmlns:a16="http://schemas.microsoft.com/office/drawing/2014/main" id="{A1FD59AC-B64C-CF40-8E0D-D9224205AAA6}"/>
              </a:ext>
            </a:extLst>
          </p:cNvPr>
          <p:cNvSpPr>
            <a:spLocks noGrp="1"/>
          </p:cNvSpPr>
          <p:nvPr>
            <p:ph type="ftr" sz="quarter" idx="11"/>
          </p:nvPr>
        </p:nvSpPr>
        <p:spPr>
          <a:noFill/>
        </p:spPr>
        <p:txBody>
          <a:bodyPr/>
          <a:lstStyle>
            <a:lvl1pPr>
              <a:defRPr sz="2400">
                <a:solidFill>
                  <a:schemeClr val="tx1"/>
                </a:solidFill>
                <a:latin typeface="Times" pitchFamily="2" charset="0"/>
              </a:defRPr>
            </a:lvl1pPr>
            <a:lvl2pPr marL="742950" indent="-285750">
              <a:defRPr sz="2400">
                <a:solidFill>
                  <a:schemeClr val="tx1"/>
                </a:solidFill>
                <a:latin typeface="Times" pitchFamily="2" charset="0"/>
              </a:defRPr>
            </a:lvl2pPr>
            <a:lvl3pPr marL="1143000" indent="-228600">
              <a:defRPr sz="2400">
                <a:solidFill>
                  <a:schemeClr val="tx1"/>
                </a:solidFill>
                <a:latin typeface="Times" pitchFamily="2" charset="0"/>
              </a:defRPr>
            </a:lvl3pPr>
            <a:lvl4pPr marL="1600200" indent="-228600">
              <a:defRPr sz="2400">
                <a:solidFill>
                  <a:schemeClr val="tx1"/>
                </a:solidFill>
                <a:latin typeface="Times" pitchFamily="2" charset="0"/>
              </a:defRPr>
            </a:lvl4pPr>
            <a:lvl5pPr marL="2057400" indent="-228600">
              <a:defRPr sz="2400">
                <a:solidFill>
                  <a:schemeClr val="tx1"/>
                </a:solidFill>
                <a:latin typeface="Times" pitchFamily="2" charset="0"/>
              </a:defRPr>
            </a:lvl5pPr>
            <a:lvl6pPr marL="2514600" indent="-228600" eaLnBrk="0" fontAlgn="base" hangingPunct="0">
              <a:spcBef>
                <a:spcPct val="0"/>
              </a:spcBef>
              <a:spcAft>
                <a:spcPct val="0"/>
              </a:spcAft>
              <a:defRPr sz="2400">
                <a:solidFill>
                  <a:schemeClr val="tx1"/>
                </a:solidFill>
                <a:latin typeface="Times" pitchFamily="2" charset="0"/>
              </a:defRPr>
            </a:lvl6pPr>
            <a:lvl7pPr marL="2971800" indent="-228600" eaLnBrk="0" fontAlgn="base" hangingPunct="0">
              <a:spcBef>
                <a:spcPct val="0"/>
              </a:spcBef>
              <a:spcAft>
                <a:spcPct val="0"/>
              </a:spcAft>
              <a:defRPr sz="2400">
                <a:solidFill>
                  <a:schemeClr val="tx1"/>
                </a:solidFill>
                <a:latin typeface="Times" pitchFamily="2" charset="0"/>
              </a:defRPr>
            </a:lvl7pPr>
            <a:lvl8pPr marL="3429000" indent="-228600" eaLnBrk="0" fontAlgn="base" hangingPunct="0">
              <a:spcBef>
                <a:spcPct val="0"/>
              </a:spcBef>
              <a:spcAft>
                <a:spcPct val="0"/>
              </a:spcAft>
              <a:defRPr sz="2400">
                <a:solidFill>
                  <a:schemeClr val="tx1"/>
                </a:solidFill>
                <a:latin typeface="Times" pitchFamily="2" charset="0"/>
              </a:defRPr>
            </a:lvl8pPr>
            <a:lvl9pPr marL="3886200" indent="-228600" eaLnBrk="0" fontAlgn="base" hangingPunct="0">
              <a:spcBef>
                <a:spcPct val="0"/>
              </a:spcBef>
              <a:spcAft>
                <a:spcPct val="0"/>
              </a:spcAft>
              <a:defRPr sz="2400">
                <a:solidFill>
                  <a:schemeClr val="tx1"/>
                </a:solidFill>
                <a:latin typeface="Times" pitchFamily="2" charset="0"/>
              </a:defRPr>
            </a:lvl9pPr>
          </a:lstStyle>
          <a:p>
            <a:r>
              <a:rPr lang="en-US" altLang="en-US" sz="1400"/>
              <a:t>Hip, Hip, Hooray, Its a Monsoon Day!</a:t>
            </a:r>
          </a:p>
        </p:txBody>
      </p:sp>
      <p:sp>
        <p:nvSpPr>
          <p:cNvPr id="5122" name="Slide Number Placeholder 4">
            <a:extLst>
              <a:ext uri="{FF2B5EF4-FFF2-40B4-BE49-F238E27FC236}">
                <a16:creationId xmlns:a16="http://schemas.microsoft.com/office/drawing/2014/main" id="{1A688C59-F58D-8649-A709-9FAD5E4DE6BB}"/>
              </a:ext>
            </a:extLst>
          </p:cNvPr>
          <p:cNvSpPr>
            <a:spLocks noGrp="1"/>
          </p:cNvSpPr>
          <p:nvPr>
            <p:ph type="sldNum" sz="quarter" idx="12"/>
          </p:nvPr>
        </p:nvSpPr>
        <p:spPr>
          <a:noFill/>
        </p:spPr>
        <p:txBody>
          <a:bodyPr/>
          <a:lstStyle>
            <a:lvl1pPr>
              <a:defRPr sz="2400">
                <a:solidFill>
                  <a:schemeClr val="tx1"/>
                </a:solidFill>
                <a:latin typeface="Times" pitchFamily="2" charset="0"/>
              </a:defRPr>
            </a:lvl1pPr>
            <a:lvl2pPr marL="742950" indent="-285750">
              <a:defRPr sz="2400">
                <a:solidFill>
                  <a:schemeClr val="tx1"/>
                </a:solidFill>
                <a:latin typeface="Times" pitchFamily="2" charset="0"/>
              </a:defRPr>
            </a:lvl2pPr>
            <a:lvl3pPr marL="1143000" indent="-228600">
              <a:defRPr sz="2400">
                <a:solidFill>
                  <a:schemeClr val="tx1"/>
                </a:solidFill>
                <a:latin typeface="Times" pitchFamily="2" charset="0"/>
              </a:defRPr>
            </a:lvl3pPr>
            <a:lvl4pPr marL="1600200" indent="-228600">
              <a:defRPr sz="2400">
                <a:solidFill>
                  <a:schemeClr val="tx1"/>
                </a:solidFill>
                <a:latin typeface="Times" pitchFamily="2" charset="0"/>
              </a:defRPr>
            </a:lvl4pPr>
            <a:lvl5pPr marL="2057400" indent="-228600">
              <a:defRPr sz="2400">
                <a:solidFill>
                  <a:schemeClr val="tx1"/>
                </a:solidFill>
                <a:latin typeface="Times" pitchFamily="2" charset="0"/>
              </a:defRPr>
            </a:lvl5pPr>
            <a:lvl6pPr marL="2514600" indent="-228600" eaLnBrk="0" fontAlgn="base" hangingPunct="0">
              <a:spcBef>
                <a:spcPct val="0"/>
              </a:spcBef>
              <a:spcAft>
                <a:spcPct val="0"/>
              </a:spcAft>
              <a:defRPr sz="2400">
                <a:solidFill>
                  <a:schemeClr val="tx1"/>
                </a:solidFill>
                <a:latin typeface="Times" pitchFamily="2" charset="0"/>
              </a:defRPr>
            </a:lvl6pPr>
            <a:lvl7pPr marL="2971800" indent="-228600" eaLnBrk="0" fontAlgn="base" hangingPunct="0">
              <a:spcBef>
                <a:spcPct val="0"/>
              </a:spcBef>
              <a:spcAft>
                <a:spcPct val="0"/>
              </a:spcAft>
              <a:defRPr sz="2400">
                <a:solidFill>
                  <a:schemeClr val="tx1"/>
                </a:solidFill>
                <a:latin typeface="Times" pitchFamily="2" charset="0"/>
              </a:defRPr>
            </a:lvl7pPr>
            <a:lvl8pPr marL="3429000" indent="-228600" eaLnBrk="0" fontAlgn="base" hangingPunct="0">
              <a:spcBef>
                <a:spcPct val="0"/>
              </a:spcBef>
              <a:spcAft>
                <a:spcPct val="0"/>
              </a:spcAft>
              <a:defRPr sz="2400">
                <a:solidFill>
                  <a:schemeClr val="tx1"/>
                </a:solidFill>
                <a:latin typeface="Times" pitchFamily="2" charset="0"/>
              </a:defRPr>
            </a:lvl8pPr>
            <a:lvl9pPr marL="3886200" indent="-228600" eaLnBrk="0" fontAlgn="base" hangingPunct="0">
              <a:spcBef>
                <a:spcPct val="0"/>
              </a:spcBef>
              <a:spcAft>
                <a:spcPct val="0"/>
              </a:spcAft>
              <a:defRPr sz="2400">
                <a:solidFill>
                  <a:schemeClr val="tx1"/>
                </a:solidFill>
                <a:latin typeface="Times" pitchFamily="2" charset="0"/>
              </a:defRPr>
            </a:lvl9pPr>
          </a:lstStyle>
          <a:p>
            <a:fld id="{BA5FBC73-6B04-B247-9C77-B3283EA8F482}" type="slidenum">
              <a:rPr lang="en-US" altLang="en-US" sz="1400"/>
              <a:pPr/>
              <a:t>31</a:t>
            </a:fld>
            <a:endParaRPr lang="en-US" altLang="en-US" sz="1400"/>
          </a:p>
        </p:txBody>
      </p:sp>
      <p:pic>
        <p:nvPicPr>
          <p:cNvPr id="5123" name="Picture 4" descr="2.jpeg                                                         003D86F7Macintosh HD                   C3E2EE36:">
            <a:extLst>
              <a:ext uri="{FF2B5EF4-FFF2-40B4-BE49-F238E27FC236}">
                <a16:creationId xmlns:a16="http://schemas.microsoft.com/office/drawing/2014/main" id="{31ADA7D7-4B8D-724F-BDB8-88B0DBA5FA7C}"/>
              </a:ext>
            </a:extLst>
          </p:cNvPr>
          <p:cNvPicPr>
            <a:picLocks noGrp="1" noChangeAspect="1" noChangeArrowheads="1"/>
          </p:cNvPicPr>
          <p:nvPr>
            <p:ph/>
          </p:nvPr>
        </p:nvPicPr>
        <p:blipFill>
          <a:blip r:embed="rId2" cstate="screen">
            <a:extLst>
              <a:ext uri="{28A0092B-C50C-407E-A947-70E740481C1C}">
                <a14:useLocalDpi xmlns:a14="http://schemas.microsoft.com/office/drawing/2010/main"/>
              </a:ext>
            </a:extLst>
          </a:blip>
          <a:srcRect/>
          <a:stretch>
            <a:fillRect/>
          </a:stretch>
        </p:blipFill>
        <p:spPr>
          <a:xfrm rot="16200000">
            <a:off x="3806031" y="308769"/>
            <a:ext cx="4884738" cy="6400800"/>
          </a:xfrm>
        </p:spPr>
      </p:pic>
    </p:spTree>
    <p:extLst>
      <p:ext uri="{BB962C8B-B14F-4D97-AF65-F5344CB8AC3E}">
        <p14:creationId xmlns:p14="http://schemas.microsoft.com/office/powerpoint/2010/main" val="39562315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883FF"/>
        </a:solidFill>
        <a:effectLst/>
      </p:bgPr>
    </p:bg>
    <p:spTree>
      <p:nvGrpSpPr>
        <p:cNvPr id="1" name=""/>
        <p:cNvGrpSpPr/>
        <p:nvPr/>
      </p:nvGrpSpPr>
      <p:grpSpPr>
        <a:xfrm>
          <a:off x="0" y="0"/>
          <a:ext cx="0" cy="0"/>
          <a:chOff x="0" y="0"/>
          <a:chExt cx="0" cy="0"/>
        </a:xfrm>
      </p:grpSpPr>
      <p:sp>
        <p:nvSpPr>
          <p:cNvPr id="11265" name="Footer Placeholder 3">
            <a:extLst>
              <a:ext uri="{FF2B5EF4-FFF2-40B4-BE49-F238E27FC236}">
                <a16:creationId xmlns:a16="http://schemas.microsoft.com/office/drawing/2014/main" id="{A5AA474B-048A-4942-AB7E-5AA83F5D29E0}"/>
              </a:ext>
            </a:extLst>
          </p:cNvPr>
          <p:cNvSpPr>
            <a:spLocks noGrp="1"/>
          </p:cNvSpPr>
          <p:nvPr>
            <p:ph type="ftr" sz="quarter" idx="11"/>
          </p:nvPr>
        </p:nvSpPr>
        <p:spPr>
          <a:noFill/>
        </p:spPr>
        <p:txBody>
          <a:bodyPr/>
          <a:lstStyle>
            <a:lvl1pPr>
              <a:defRPr sz="2400">
                <a:solidFill>
                  <a:schemeClr val="tx1"/>
                </a:solidFill>
                <a:latin typeface="Times" pitchFamily="2" charset="0"/>
              </a:defRPr>
            </a:lvl1pPr>
            <a:lvl2pPr marL="742950" indent="-285750">
              <a:defRPr sz="2400">
                <a:solidFill>
                  <a:schemeClr val="tx1"/>
                </a:solidFill>
                <a:latin typeface="Times" pitchFamily="2" charset="0"/>
              </a:defRPr>
            </a:lvl2pPr>
            <a:lvl3pPr marL="1143000" indent="-228600">
              <a:defRPr sz="2400">
                <a:solidFill>
                  <a:schemeClr val="tx1"/>
                </a:solidFill>
                <a:latin typeface="Times" pitchFamily="2" charset="0"/>
              </a:defRPr>
            </a:lvl3pPr>
            <a:lvl4pPr marL="1600200" indent="-228600">
              <a:defRPr sz="2400">
                <a:solidFill>
                  <a:schemeClr val="tx1"/>
                </a:solidFill>
                <a:latin typeface="Times" pitchFamily="2" charset="0"/>
              </a:defRPr>
            </a:lvl4pPr>
            <a:lvl5pPr marL="2057400" indent="-228600">
              <a:defRPr sz="2400">
                <a:solidFill>
                  <a:schemeClr val="tx1"/>
                </a:solidFill>
                <a:latin typeface="Times" pitchFamily="2" charset="0"/>
              </a:defRPr>
            </a:lvl5pPr>
            <a:lvl6pPr marL="2514600" indent="-228600" eaLnBrk="0" fontAlgn="base" hangingPunct="0">
              <a:spcBef>
                <a:spcPct val="0"/>
              </a:spcBef>
              <a:spcAft>
                <a:spcPct val="0"/>
              </a:spcAft>
              <a:defRPr sz="2400">
                <a:solidFill>
                  <a:schemeClr val="tx1"/>
                </a:solidFill>
                <a:latin typeface="Times" pitchFamily="2" charset="0"/>
              </a:defRPr>
            </a:lvl6pPr>
            <a:lvl7pPr marL="2971800" indent="-228600" eaLnBrk="0" fontAlgn="base" hangingPunct="0">
              <a:spcBef>
                <a:spcPct val="0"/>
              </a:spcBef>
              <a:spcAft>
                <a:spcPct val="0"/>
              </a:spcAft>
              <a:defRPr sz="2400">
                <a:solidFill>
                  <a:schemeClr val="tx1"/>
                </a:solidFill>
                <a:latin typeface="Times" pitchFamily="2" charset="0"/>
              </a:defRPr>
            </a:lvl7pPr>
            <a:lvl8pPr marL="3429000" indent="-228600" eaLnBrk="0" fontAlgn="base" hangingPunct="0">
              <a:spcBef>
                <a:spcPct val="0"/>
              </a:spcBef>
              <a:spcAft>
                <a:spcPct val="0"/>
              </a:spcAft>
              <a:defRPr sz="2400">
                <a:solidFill>
                  <a:schemeClr val="tx1"/>
                </a:solidFill>
                <a:latin typeface="Times" pitchFamily="2" charset="0"/>
              </a:defRPr>
            </a:lvl8pPr>
            <a:lvl9pPr marL="3886200" indent="-228600" eaLnBrk="0" fontAlgn="base" hangingPunct="0">
              <a:spcBef>
                <a:spcPct val="0"/>
              </a:spcBef>
              <a:spcAft>
                <a:spcPct val="0"/>
              </a:spcAft>
              <a:defRPr sz="2400">
                <a:solidFill>
                  <a:schemeClr val="tx1"/>
                </a:solidFill>
                <a:latin typeface="Times" pitchFamily="2" charset="0"/>
              </a:defRPr>
            </a:lvl9pPr>
          </a:lstStyle>
          <a:p>
            <a:r>
              <a:rPr lang="en-US" altLang="en-US" sz="1400"/>
              <a:t>Hip, Hip, Hooray, Its a Monsoon Day!</a:t>
            </a:r>
          </a:p>
        </p:txBody>
      </p:sp>
      <p:sp>
        <p:nvSpPr>
          <p:cNvPr id="11266" name="Slide Number Placeholder 4">
            <a:extLst>
              <a:ext uri="{FF2B5EF4-FFF2-40B4-BE49-F238E27FC236}">
                <a16:creationId xmlns:a16="http://schemas.microsoft.com/office/drawing/2014/main" id="{A1445F81-47A6-E54C-A93F-E0C36098C390}"/>
              </a:ext>
            </a:extLst>
          </p:cNvPr>
          <p:cNvSpPr>
            <a:spLocks noGrp="1"/>
          </p:cNvSpPr>
          <p:nvPr>
            <p:ph type="sldNum" sz="quarter" idx="12"/>
          </p:nvPr>
        </p:nvSpPr>
        <p:spPr>
          <a:noFill/>
        </p:spPr>
        <p:txBody>
          <a:bodyPr/>
          <a:lstStyle>
            <a:lvl1pPr>
              <a:defRPr sz="2400">
                <a:solidFill>
                  <a:schemeClr val="tx1"/>
                </a:solidFill>
                <a:latin typeface="Times" pitchFamily="2" charset="0"/>
              </a:defRPr>
            </a:lvl1pPr>
            <a:lvl2pPr marL="742950" indent="-285750">
              <a:defRPr sz="2400">
                <a:solidFill>
                  <a:schemeClr val="tx1"/>
                </a:solidFill>
                <a:latin typeface="Times" pitchFamily="2" charset="0"/>
              </a:defRPr>
            </a:lvl2pPr>
            <a:lvl3pPr marL="1143000" indent="-228600">
              <a:defRPr sz="2400">
                <a:solidFill>
                  <a:schemeClr val="tx1"/>
                </a:solidFill>
                <a:latin typeface="Times" pitchFamily="2" charset="0"/>
              </a:defRPr>
            </a:lvl3pPr>
            <a:lvl4pPr marL="1600200" indent="-228600">
              <a:defRPr sz="2400">
                <a:solidFill>
                  <a:schemeClr val="tx1"/>
                </a:solidFill>
                <a:latin typeface="Times" pitchFamily="2" charset="0"/>
              </a:defRPr>
            </a:lvl4pPr>
            <a:lvl5pPr marL="2057400" indent="-228600">
              <a:defRPr sz="2400">
                <a:solidFill>
                  <a:schemeClr val="tx1"/>
                </a:solidFill>
                <a:latin typeface="Times" pitchFamily="2" charset="0"/>
              </a:defRPr>
            </a:lvl5pPr>
            <a:lvl6pPr marL="2514600" indent="-228600" eaLnBrk="0" fontAlgn="base" hangingPunct="0">
              <a:spcBef>
                <a:spcPct val="0"/>
              </a:spcBef>
              <a:spcAft>
                <a:spcPct val="0"/>
              </a:spcAft>
              <a:defRPr sz="2400">
                <a:solidFill>
                  <a:schemeClr val="tx1"/>
                </a:solidFill>
                <a:latin typeface="Times" pitchFamily="2" charset="0"/>
              </a:defRPr>
            </a:lvl6pPr>
            <a:lvl7pPr marL="2971800" indent="-228600" eaLnBrk="0" fontAlgn="base" hangingPunct="0">
              <a:spcBef>
                <a:spcPct val="0"/>
              </a:spcBef>
              <a:spcAft>
                <a:spcPct val="0"/>
              </a:spcAft>
              <a:defRPr sz="2400">
                <a:solidFill>
                  <a:schemeClr val="tx1"/>
                </a:solidFill>
                <a:latin typeface="Times" pitchFamily="2" charset="0"/>
              </a:defRPr>
            </a:lvl7pPr>
            <a:lvl8pPr marL="3429000" indent="-228600" eaLnBrk="0" fontAlgn="base" hangingPunct="0">
              <a:spcBef>
                <a:spcPct val="0"/>
              </a:spcBef>
              <a:spcAft>
                <a:spcPct val="0"/>
              </a:spcAft>
              <a:defRPr sz="2400">
                <a:solidFill>
                  <a:schemeClr val="tx1"/>
                </a:solidFill>
                <a:latin typeface="Times" pitchFamily="2" charset="0"/>
              </a:defRPr>
            </a:lvl8pPr>
            <a:lvl9pPr marL="3886200" indent="-228600" eaLnBrk="0" fontAlgn="base" hangingPunct="0">
              <a:spcBef>
                <a:spcPct val="0"/>
              </a:spcBef>
              <a:spcAft>
                <a:spcPct val="0"/>
              </a:spcAft>
              <a:defRPr sz="2400">
                <a:solidFill>
                  <a:schemeClr val="tx1"/>
                </a:solidFill>
                <a:latin typeface="Times" pitchFamily="2" charset="0"/>
              </a:defRPr>
            </a:lvl9pPr>
          </a:lstStyle>
          <a:p>
            <a:fld id="{7543EAAC-796F-3E4C-8A73-87115BD45324}" type="slidenum">
              <a:rPr lang="en-US" altLang="en-US" sz="1400"/>
              <a:pPr/>
              <a:t>32</a:t>
            </a:fld>
            <a:endParaRPr lang="en-US" altLang="en-US" sz="1400"/>
          </a:p>
        </p:txBody>
      </p:sp>
      <p:pic>
        <p:nvPicPr>
          <p:cNvPr id="11267" name="Picture 4" descr="7.jpeg                                                         003D86F7Macintosh HD                   C3E2EE36:">
            <a:extLst>
              <a:ext uri="{FF2B5EF4-FFF2-40B4-BE49-F238E27FC236}">
                <a16:creationId xmlns:a16="http://schemas.microsoft.com/office/drawing/2014/main" id="{19E66DC2-7209-FC46-9204-15A234FBAE4B}"/>
              </a:ext>
            </a:extLst>
          </p:cNvPr>
          <p:cNvPicPr>
            <a:picLocks noGrp="1" noChangeAspect="1" noChangeArrowheads="1"/>
          </p:cNvPicPr>
          <p:nvPr>
            <p:ph/>
          </p:nvPr>
        </p:nvPicPr>
        <p:blipFill>
          <a:blip r:embed="rId2" cstate="screen">
            <a:extLst>
              <a:ext uri="{28A0092B-C50C-407E-A947-70E740481C1C}">
                <a14:useLocalDpi xmlns:a14="http://schemas.microsoft.com/office/drawing/2010/main"/>
              </a:ext>
            </a:extLst>
          </a:blip>
          <a:srcRect/>
          <a:stretch>
            <a:fillRect/>
          </a:stretch>
        </p:blipFill>
        <p:spPr>
          <a:xfrm rot="16219156">
            <a:off x="3556794" y="177007"/>
            <a:ext cx="5154613" cy="6629400"/>
          </a:xfrm>
        </p:spPr>
      </p:pic>
    </p:spTree>
    <p:extLst>
      <p:ext uri="{BB962C8B-B14F-4D97-AF65-F5344CB8AC3E}">
        <p14:creationId xmlns:p14="http://schemas.microsoft.com/office/powerpoint/2010/main" val="1471907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883FF"/>
        </a:solidFill>
        <a:effectLst/>
      </p:bgPr>
    </p:bg>
    <p:spTree>
      <p:nvGrpSpPr>
        <p:cNvPr id="1" name=""/>
        <p:cNvGrpSpPr/>
        <p:nvPr/>
      </p:nvGrpSpPr>
      <p:grpSpPr>
        <a:xfrm>
          <a:off x="0" y="0"/>
          <a:ext cx="0" cy="0"/>
          <a:chOff x="0" y="0"/>
          <a:chExt cx="0" cy="0"/>
        </a:xfrm>
      </p:grpSpPr>
      <p:sp>
        <p:nvSpPr>
          <p:cNvPr id="14337" name="Footer Placeholder 3">
            <a:extLst>
              <a:ext uri="{FF2B5EF4-FFF2-40B4-BE49-F238E27FC236}">
                <a16:creationId xmlns:a16="http://schemas.microsoft.com/office/drawing/2014/main" id="{EB7127EB-3CD2-8C42-A38A-E6A3C9960B27}"/>
              </a:ext>
            </a:extLst>
          </p:cNvPr>
          <p:cNvSpPr>
            <a:spLocks noGrp="1"/>
          </p:cNvSpPr>
          <p:nvPr>
            <p:ph type="ftr" sz="quarter" idx="11"/>
          </p:nvPr>
        </p:nvSpPr>
        <p:spPr>
          <a:noFill/>
        </p:spPr>
        <p:txBody>
          <a:bodyPr/>
          <a:lstStyle>
            <a:lvl1pPr>
              <a:defRPr sz="2400">
                <a:solidFill>
                  <a:schemeClr val="tx1"/>
                </a:solidFill>
                <a:latin typeface="Times" pitchFamily="2" charset="0"/>
              </a:defRPr>
            </a:lvl1pPr>
            <a:lvl2pPr marL="742950" indent="-285750">
              <a:defRPr sz="2400">
                <a:solidFill>
                  <a:schemeClr val="tx1"/>
                </a:solidFill>
                <a:latin typeface="Times" pitchFamily="2" charset="0"/>
              </a:defRPr>
            </a:lvl2pPr>
            <a:lvl3pPr marL="1143000" indent="-228600">
              <a:defRPr sz="2400">
                <a:solidFill>
                  <a:schemeClr val="tx1"/>
                </a:solidFill>
                <a:latin typeface="Times" pitchFamily="2" charset="0"/>
              </a:defRPr>
            </a:lvl3pPr>
            <a:lvl4pPr marL="1600200" indent="-228600">
              <a:defRPr sz="2400">
                <a:solidFill>
                  <a:schemeClr val="tx1"/>
                </a:solidFill>
                <a:latin typeface="Times" pitchFamily="2" charset="0"/>
              </a:defRPr>
            </a:lvl4pPr>
            <a:lvl5pPr marL="2057400" indent="-228600">
              <a:defRPr sz="2400">
                <a:solidFill>
                  <a:schemeClr val="tx1"/>
                </a:solidFill>
                <a:latin typeface="Times" pitchFamily="2" charset="0"/>
              </a:defRPr>
            </a:lvl5pPr>
            <a:lvl6pPr marL="2514600" indent="-228600" eaLnBrk="0" fontAlgn="base" hangingPunct="0">
              <a:spcBef>
                <a:spcPct val="0"/>
              </a:spcBef>
              <a:spcAft>
                <a:spcPct val="0"/>
              </a:spcAft>
              <a:defRPr sz="2400">
                <a:solidFill>
                  <a:schemeClr val="tx1"/>
                </a:solidFill>
                <a:latin typeface="Times" pitchFamily="2" charset="0"/>
              </a:defRPr>
            </a:lvl6pPr>
            <a:lvl7pPr marL="2971800" indent="-228600" eaLnBrk="0" fontAlgn="base" hangingPunct="0">
              <a:spcBef>
                <a:spcPct val="0"/>
              </a:spcBef>
              <a:spcAft>
                <a:spcPct val="0"/>
              </a:spcAft>
              <a:defRPr sz="2400">
                <a:solidFill>
                  <a:schemeClr val="tx1"/>
                </a:solidFill>
                <a:latin typeface="Times" pitchFamily="2" charset="0"/>
              </a:defRPr>
            </a:lvl7pPr>
            <a:lvl8pPr marL="3429000" indent="-228600" eaLnBrk="0" fontAlgn="base" hangingPunct="0">
              <a:spcBef>
                <a:spcPct val="0"/>
              </a:spcBef>
              <a:spcAft>
                <a:spcPct val="0"/>
              </a:spcAft>
              <a:defRPr sz="2400">
                <a:solidFill>
                  <a:schemeClr val="tx1"/>
                </a:solidFill>
                <a:latin typeface="Times" pitchFamily="2" charset="0"/>
              </a:defRPr>
            </a:lvl8pPr>
            <a:lvl9pPr marL="3886200" indent="-228600" eaLnBrk="0" fontAlgn="base" hangingPunct="0">
              <a:spcBef>
                <a:spcPct val="0"/>
              </a:spcBef>
              <a:spcAft>
                <a:spcPct val="0"/>
              </a:spcAft>
              <a:defRPr sz="2400">
                <a:solidFill>
                  <a:schemeClr val="tx1"/>
                </a:solidFill>
                <a:latin typeface="Times" pitchFamily="2" charset="0"/>
              </a:defRPr>
            </a:lvl9pPr>
          </a:lstStyle>
          <a:p>
            <a:r>
              <a:rPr lang="en-US" altLang="en-US" sz="1400"/>
              <a:t>Hip, Hip, Hooray, Its a Monsoon Day!</a:t>
            </a:r>
          </a:p>
        </p:txBody>
      </p:sp>
      <p:sp>
        <p:nvSpPr>
          <p:cNvPr id="14338" name="Slide Number Placeholder 4">
            <a:extLst>
              <a:ext uri="{FF2B5EF4-FFF2-40B4-BE49-F238E27FC236}">
                <a16:creationId xmlns:a16="http://schemas.microsoft.com/office/drawing/2014/main" id="{B5002977-17FA-914C-AACE-EA4A3C732996}"/>
              </a:ext>
            </a:extLst>
          </p:cNvPr>
          <p:cNvSpPr>
            <a:spLocks noGrp="1"/>
          </p:cNvSpPr>
          <p:nvPr>
            <p:ph type="sldNum" sz="quarter" idx="12"/>
          </p:nvPr>
        </p:nvSpPr>
        <p:spPr>
          <a:noFill/>
        </p:spPr>
        <p:txBody>
          <a:bodyPr/>
          <a:lstStyle>
            <a:lvl1pPr>
              <a:defRPr sz="2400">
                <a:solidFill>
                  <a:schemeClr val="tx1"/>
                </a:solidFill>
                <a:latin typeface="Times" pitchFamily="2" charset="0"/>
              </a:defRPr>
            </a:lvl1pPr>
            <a:lvl2pPr marL="742950" indent="-285750">
              <a:defRPr sz="2400">
                <a:solidFill>
                  <a:schemeClr val="tx1"/>
                </a:solidFill>
                <a:latin typeface="Times" pitchFamily="2" charset="0"/>
              </a:defRPr>
            </a:lvl2pPr>
            <a:lvl3pPr marL="1143000" indent="-228600">
              <a:defRPr sz="2400">
                <a:solidFill>
                  <a:schemeClr val="tx1"/>
                </a:solidFill>
                <a:latin typeface="Times" pitchFamily="2" charset="0"/>
              </a:defRPr>
            </a:lvl3pPr>
            <a:lvl4pPr marL="1600200" indent="-228600">
              <a:defRPr sz="2400">
                <a:solidFill>
                  <a:schemeClr val="tx1"/>
                </a:solidFill>
                <a:latin typeface="Times" pitchFamily="2" charset="0"/>
              </a:defRPr>
            </a:lvl4pPr>
            <a:lvl5pPr marL="2057400" indent="-228600">
              <a:defRPr sz="2400">
                <a:solidFill>
                  <a:schemeClr val="tx1"/>
                </a:solidFill>
                <a:latin typeface="Times" pitchFamily="2" charset="0"/>
              </a:defRPr>
            </a:lvl5pPr>
            <a:lvl6pPr marL="2514600" indent="-228600" eaLnBrk="0" fontAlgn="base" hangingPunct="0">
              <a:spcBef>
                <a:spcPct val="0"/>
              </a:spcBef>
              <a:spcAft>
                <a:spcPct val="0"/>
              </a:spcAft>
              <a:defRPr sz="2400">
                <a:solidFill>
                  <a:schemeClr val="tx1"/>
                </a:solidFill>
                <a:latin typeface="Times" pitchFamily="2" charset="0"/>
              </a:defRPr>
            </a:lvl6pPr>
            <a:lvl7pPr marL="2971800" indent="-228600" eaLnBrk="0" fontAlgn="base" hangingPunct="0">
              <a:spcBef>
                <a:spcPct val="0"/>
              </a:spcBef>
              <a:spcAft>
                <a:spcPct val="0"/>
              </a:spcAft>
              <a:defRPr sz="2400">
                <a:solidFill>
                  <a:schemeClr val="tx1"/>
                </a:solidFill>
                <a:latin typeface="Times" pitchFamily="2" charset="0"/>
              </a:defRPr>
            </a:lvl7pPr>
            <a:lvl8pPr marL="3429000" indent="-228600" eaLnBrk="0" fontAlgn="base" hangingPunct="0">
              <a:spcBef>
                <a:spcPct val="0"/>
              </a:spcBef>
              <a:spcAft>
                <a:spcPct val="0"/>
              </a:spcAft>
              <a:defRPr sz="2400">
                <a:solidFill>
                  <a:schemeClr val="tx1"/>
                </a:solidFill>
                <a:latin typeface="Times" pitchFamily="2" charset="0"/>
              </a:defRPr>
            </a:lvl8pPr>
            <a:lvl9pPr marL="3886200" indent="-228600" eaLnBrk="0" fontAlgn="base" hangingPunct="0">
              <a:spcBef>
                <a:spcPct val="0"/>
              </a:spcBef>
              <a:spcAft>
                <a:spcPct val="0"/>
              </a:spcAft>
              <a:defRPr sz="2400">
                <a:solidFill>
                  <a:schemeClr val="tx1"/>
                </a:solidFill>
                <a:latin typeface="Times" pitchFamily="2" charset="0"/>
              </a:defRPr>
            </a:lvl9pPr>
          </a:lstStyle>
          <a:p>
            <a:fld id="{F31AE9CD-68DC-DE42-B355-5A058F3127D3}" type="slidenum">
              <a:rPr lang="en-US" altLang="en-US" sz="1400"/>
              <a:pPr/>
              <a:t>33</a:t>
            </a:fld>
            <a:endParaRPr lang="en-US" altLang="en-US" sz="1400"/>
          </a:p>
        </p:txBody>
      </p:sp>
      <p:pic>
        <p:nvPicPr>
          <p:cNvPr id="14339" name="Picture 4" descr="10.jpeg                                                        003D86F7Macintosh HD                   C3E2EE36:">
            <a:extLst>
              <a:ext uri="{FF2B5EF4-FFF2-40B4-BE49-F238E27FC236}">
                <a16:creationId xmlns:a16="http://schemas.microsoft.com/office/drawing/2014/main" id="{11BFA756-B4D8-0946-A2C0-5795B368F340}"/>
              </a:ext>
            </a:extLst>
          </p:cNvPr>
          <p:cNvPicPr>
            <a:picLocks noGrp="1" noChangeAspect="1" noChangeArrowheads="1"/>
          </p:cNvPicPr>
          <p:nvPr>
            <p:ph/>
          </p:nvPr>
        </p:nvPicPr>
        <p:blipFill>
          <a:blip r:embed="rId2" cstate="screen">
            <a:extLst>
              <a:ext uri="{28A0092B-C50C-407E-A947-70E740481C1C}">
                <a14:useLocalDpi xmlns:a14="http://schemas.microsoft.com/office/drawing/2010/main"/>
              </a:ext>
            </a:extLst>
          </a:blip>
          <a:srcRect/>
          <a:stretch>
            <a:fillRect/>
          </a:stretch>
        </p:blipFill>
        <p:spPr>
          <a:xfrm rot="16200000">
            <a:off x="3556794" y="253207"/>
            <a:ext cx="5154613" cy="6629400"/>
          </a:xfrm>
        </p:spPr>
      </p:pic>
    </p:spTree>
    <p:extLst>
      <p:ext uri="{BB962C8B-B14F-4D97-AF65-F5344CB8AC3E}">
        <p14:creationId xmlns:p14="http://schemas.microsoft.com/office/powerpoint/2010/main" val="41331552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883FF"/>
        </a:solidFill>
        <a:effectLst/>
      </p:bgPr>
    </p:bg>
    <p:spTree>
      <p:nvGrpSpPr>
        <p:cNvPr id="1" name=""/>
        <p:cNvGrpSpPr/>
        <p:nvPr/>
      </p:nvGrpSpPr>
      <p:grpSpPr>
        <a:xfrm>
          <a:off x="0" y="0"/>
          <a:ext cx="0" cy="0"/>
          <a:chOff x="0" y="0"/>
          <a:chExt cx="0" cy="0"/>
        </a:xfrm>
      </p:grpSpPr>
      <p:sp>
        <p:nvSpPr>
          <p:cNvPr id="17409" name="Footer Placeholder 3">
            <a:extLst>
              <a:ext uri="{FF2B5EF4-FFF2-40B4-BE49-F238E27FC236}">
                <a16:creationId xmlns:a16="http://schemas.microsoft.com/office/drawing/2014/main" id="{89BFBBBD-8AEF-5A47-A440-B5672AA5BF8C}"/>
              </a:ext>
            </a:extLst>
          </p:cNvPr>
          <p:cNvSpPr>
            <a:spLocks noGrp="1"/>
          </p:cNvSpPr>
          <p:nvPr>
            <p:ph type="ftr" sz="quarter" idx="11"/>
          </p:nvPr>
        </p:nvSpPr>
        <p:spPr>
          <a:noFill/>
        </p:spPr>
        <p:txBody>
          <a:bodyPr/>
          <a:lstStyle>
            <a:lvl1pPr>
              <a:defRPr sz="2400">
                <a:solidFill>
                  <a:schemeClr val="tx1"/>
                </a:solidFill>
                <a:latin typeface="Times" pitchFamily="2" charset="0"/>
              </a:defRPr>
            </a:lvl1pPr>
            <a:lvl2pPr marL="742950" indent="-285750">
              <a:defRPr sz="2400">
                <a:solidFill>
                  <a:schemeClr val="tx1"/>
                </a:solidFill>
                <a:latin typeface="Times" pitchFamily="2" charset="0"/>
              </a:defRPr>
            </a:lvl2pPr>
            <a:lvl3pPr marL="1143000" indent="-228600">
              <a:defRPr sz="2400">
                <a:solidFill>
                  <a:schemeClr val="tx1"/>
                </a:solidFill>
                <a:latin typeface="Times" pitchFamily="2" charset="0"/>
              </a:defRPr>
            </a:lvl3pPr>
            <a:lvl4pPr marL="1600200" indent="-228600">
              <a:defRPr sz="2400">
                <a:solidFill>
                  <a:schemeClr val="tx1"/>
                </a:solidFill>
                <a:latin typeface="Times" pitchFamily="2" charset="0"/>
              </a:defRPr>
            </a:lvl4pPr>
            <a:lvl5pPr marL="2057400" indent="-228600">
              <a:defRPr sz="2400">
                <a:solidFill>
                  <a:schemeClr val="tx1"/>
                </a:solidFill>
                <a:latin typeface="Times" pitchFamily="2" charset="0"/>
              </a:defRPr>
            </a:lvl5pPr>
            <a:lvl6pPr marL="2514600" indent="-228600" eaLnBrk="0" fontAlgn="base" hangingPunct="0">
              <a:spcBef>
                <a:spcPct val="0"/>
              </a:spcBef>
              <a:spcAft>
                <a:spcPct val="0"/>
              </a:spcAft>
              <a:defRPr sz="2400">
                <a:solidFill>
                  <a:schemeClr val="tx1"/>
                </a:solidFill>
                <a:latin typeface="Times" pitchFamily="2" charset="0"/>
              </a:defRPr>
            </a:lvl6pPr>
            <a:lvl7pPr marL="2971800" indent="-228600" eaLnBrk="0" fontAlgn="base" hangingPunct="0">
              <a:spcBef>
                <a:spcPct val="0"/>
              </a:spcBef>
              <a:spcAft>
                <a:spcPct val="0"/>
              </a:spcAft>
              <a:defRPr sz="2400">
                <a:solidFill>
                  <a:schemeClr val="tx1"/>
                </a:solidFill>
                <a:latin typeface="Times" pitchFamily="2" charset="0"/>
              </a:defRPr>
            </a:lvl7pPr>
            <a:lvl8pPr marL="3429000" indent="-228600" eaLnBrk="0" fontAlgn="base" hangingPunct="0">
              <a:spcBef>
                <a:spcPct val="0"/>
              </a:spcBef>
              <a:spcAft>
                <a:spcPct val="0"/>
              </a:spcAft>
              <a:defRPr sz="2400">
                <a:solidFill>
                  <a:schemeClr val="tx1"/>
                </a:solidFill>
                <a:latin typeface="Times" pitchFamily="2" charset="0"/>
              </a:defRPr>
            </a:lvl8pPr>
            <a:lvl9pPr marL="3886200" indent="-228600" eaLnBrk="0" fontAlgn="base" hangingPunct="0">
              <a:spcBef>
                <a:spcPct val="0"/>
              </a:spcBef>
              <a:spcAft>
                <a:spcPct val="0"/>
              </a:spcAft>
              <a:defRPr sz="2400">
                <a:solidFill>
                  <a:schemeClr val="tx1"/>
                </a:solidFill>
                <a:latin typeface="Times" pitchFamily="2" charset="0"/>
              </a:defRPr>
            </a:lvl9pPr>
          </a:lstStyle>
          <a:p>
            <a:r>
              <a:rPr lang="en-US" altLang="en-US" sz="1400"/>
              <a:t>Hip, Hip, Hooray, Its a Monsoon Day!</a:t>
            </a:r>
          </a:p>
        </p:txBody>
      </p:sp>
      <p:sp>
        <p:nvSpPr>
          <p:cNvPr id="17410" name="Slide Number Placeholder 4">
            <a:extLst>
              <a:ext uri="{FF2B5EF4-FFF2-40B4-BE49-F238E27FC236}">
                <a16:creationId xmlns:a16="http://schemas.microsoft.com/office/drawing/2014/main" id="{D3D654C2-9096-2D49-B551-37F54C96E2AF}"/>
              </a:ext>
            </a:extLst>
          </p:cNvPr>
          <p:cNvSpPr>
            <a:spLocks noGrp="1"/>
          </p:cNvSpPr>
          <p:nvPr>
            <p:ph type="sldNum" sz="quarter" idx="12"/>
          </p:nvPr>
        </p:nvSpPr>
        <p:spPr>
          <a:noFill/>
        </p:spPr>
        <p:txBody>
          <a:bodyPr/>
          <a:lstStyle>
            <a:lvl1pPr>
              <a:defRPr sz="2400">
                <a:solidFill>
                  <a:schemeClr val="tx1"/>
                </a:solidFill>
                <a:latin typeface="Times" pitchFamily="2" charset="0"/>
              </a:defRPr>
            </a:lvl1pPr>
            <a:lvl2pPr marL="742950" indent="-285750">
              <a:defRPr sz="2400">
                <a:solidFill>
                  <a:schemeClr val="tx1"/>
                </a:solidFill>
                <a:latin typeface="Times" pitchFamily="2" charset="0"/>
              </a:defRPr>
            </a:lvl2pPr>
            <a:lvl3pPr marL="1143000" indent="-228600">
              <a:defRPr sz="2400">
                <a:solidFill>
                  <a:schemeClr val="tx1"/>
                </a:solidFill>
                <a:latin typeface="Times" pitchFamily="2" charset="0"/>
              </a:defRPr>
            </a:lvl3pPr>
            <a:lvl4pPr marL="1600200" indent="-228600">
              <a:defRPr sz="2400">
                <a:solidFill>
                  <a:schemeClr val="tx1"/>
                </a:solidFill>
                <a:latin typeface="Times" pitchFamily="2" charset="0"/>
              </a:defRPr>
            </a:lvl4pPr>
            <a:lvl5pPr marL="2057400" indent="-228600">
              <a:defRPr sz="2400">
                <a:solidFill>
                  <a:schemeClr val="tx1"/>
                </a:solidFill>
                <a:latin typeface="Times" pitchFamily="2" charset="0"/>
              </a:defRPr>
            </a:lvl5pPr>
            <a:lvl6pPr marL="2514600" indent="-228600" eaLnBrk="0" fontAlgn="base" hangingPunct="0">
              <a:spcBef>
                <a:spcPct val="0"/>
              </a:spcBef>
              <a:spcAft>
                <a:spcPct val="0"/>
              </a:spcAft>
              <a:defRPr sz="2400">
                <a:solidFill>
                  <a:schemeClr val="tx1"/>
                </a:solidFill>
                <a:latin typeface="Times" pitchFamily="2" charset="0"/>
              </a:defRPr>
            </a:lvl6pPr>
            <a:lvl7pPr marL="2971800" indent="-228600" eaLnBrk="0" fontAlgn="base" hangingPunct="0">
              <a:spcBef>
                <a:spcPct val="0"/>
              </a:spcBef>
              <a:spcAft>
                <a:spcPct val="0"/>
              </a:spcAft>
              <a:defRPr sz="2400">
                <a:solidFill>
                  <a:schemeClr val="tx1"/>
                </a:solidFill>
                <a:latin typeface="Times" pitchFamily="2" charset="0"/>
              </a:defRPr>
            </a:lvl7pPr>
            <a:lvl8pPr marL="3429000" indent="-228600" eaLnBrk="0" fontAlgn="base" hangingPunct="0">
              <a:spcBef>
                <a:spcPct val="0"/>
              </a:spcBef>
              <a:spcAft>
                <a:spcPct val="0"/>
              </a:spcAft>
              <a:defRPr sz="2400">
                <a:solidFill>
                  <a:schemeClr val="tx1"/>
                </a:solidFill>
                <a:latin typeface="Times" pitchFamily="2" charset="0"/>
              </a:defRPr>
            </a:lvl8pPr>
            <a:lvl9pPr marL="3886200" indent="-228600" eaLnBrk="0" fontAlgn="base" hangingPunct="0">
              <a:spcBef>
                <a:spcPct val="0"/>
              </a:spcBef>
              <a:spcAft>
                <a:spcPct val="0"/>
              </a:spcAft>
              <a:defRPr sz="2400">
                <a:solidFill>
                  <a:schemeClr val="tx1"/>
                </a:solidFill>
                <a:latin typeface="Times" pitchFamily="2" charset="0"/>
              </a:defRPr>
            </a:lvl9pPr>
          </a:lstStyle>
          <a:p>
            <a:fld id="{F86E5544-74CB-9647-B102-A054EEF69ACB}" type="slidenum">
              <a:rPr lang="en-US" altLang="en-US" sz="1400"/>
              <a:pPr/>
              <a:t>34</a:t>
            </a:fld>
            <a:endParaRPr lang="en-US" altLang="en-US" sz="1400"/>
          </a:p>
        </p:txBody>
      </p:sp>
      <p:pic>
        <p:nvPicPr>
          <p:cNvPr id="17411" name="Picture 4" descr="13.jpeg                                                        003D86F7Macintosh HD                   C3E2EE36:">
            <a:extLst>
              <a:ext uri="{FF2B5EF4-FFF2-40B4-BE49-F238E27FC236}">
                <a16:creationId xmlns:a16="http://schemas.microsoft.com/office/drawing/2014/main" id="{E48BF758-2EC7-504C-B960-C5699D45AFA4}"/>
              </a:ext>
            </a:extLst>
          </p:cNvPr>
          <p:cNvPicPr>
            <a:picLocks noGrp="1" noChangeAspect="1" noChangeArrowheads="1"/>
          </p:cNvPicPr>
          <p:nvPr>
            <p:ph/>
          </p:nvPr>
        </p:nvPicPr>
        <p:blipFill>
          <a:blip r:embed="rId2" cstate="screen">
            <a:extLst>
              <a:ext uri="{28A0092B-C50C-407E-A947-70E740481C1C}">
                <a14:useLocalDpi xmlns:a14="http://schemas.microsoft.com/office/drawing/2010/main"/>
              </a:ext>
            </a:extLst>
          </a:blip>
          <a:srcRect/>
          <a:stretch>
            <a:fillRect/>
          </a:stretch>
        </p:blipFill>
        <p:spPr>
          <a:xfrm rot="16200000">
            <a:off x="3489325" y="244475"/>
            <a:ext cx="5213350" cy="6705600"/>
          </a:xfrm>
        </p:spPr>
      </p:pic>
    </p:spTree>
    <p:extLst>
      <p:ext uri="{BB962C8B-B14F-4D97-AF65-F5344CB8AC3E}">
        <p14:creationId xmlns:p14="http://schemas.microsoft.com/office/powerpoint/2010/main" val="37219305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8C23-C75E-F549-943A-FB06936802D6}"/>
              </a:ext>
            </a:extLst>
          </p:cNvPr>
          <p:cNvSpPr>
            <a:spLocks noGrp="1"/>
          </p:cNvSpPr>
          <p:nvPr>
            <p:ph type="title"/>
          </p:nvPr>
        </p:nvSpPr>
        <p:spPr>
          <a:xfrm>
            <a:off x="2231136" y="164592"/>
            <a:ext cx="7729728" cy="1188720"/>
          </a:xfrm>
        </p:spPr>
        <p:txBody>
          <a:bodyPr>
            <a:normAutofit/>
          </a:bodyPr>
          <a:lstStyle/>
          <a:p>
            <a:r>
              <a:rPr lang="en-US" altLang="en-US" b="1" dirty="0"/>
              <a:t>Monsoon Days</a:t>
            </a:r>
            <a:br>
              <a:rPr lang="en-US" b="1" dirty="0"/>
            </a:br>
            <a:r>
              <a:rPr lang="en-US" b="1" cap="none" dirty="0"/>
              <a:t>BY </a:t>
            </a:r>
            <a:r>
              <a:rPr lang="en-US" altLang="en-US" b="1" cap="none" dirty="0"/>
              <a:t>Gale </a:t>
            </a:r>
            <a:r>
              <a:rPr lang="en-US" altLang="en-US" b="1" cap="none" dirty="0" err="1"/>
              <a:t>Olp</a:t>
            </a:r>
            <a:r>
              <a:rPr lang="en-US" altLang="en-US" b="1" cap="none" dirty="0"/>
              <a:t> Ekiss</a:t>
            </a:r>
            <a:endParaRPr lang="en-US" dirty="0"/>
          </a:p>
        </p:txBody>
      </p:sp>
      <p:sp>
        <p:nvSpPr>
          <p:cNvPr id="4" name="Content Placeholder 3">
            <a:extLst>
              <a:ext uri="{FF2B5EF4-FFF2-40B4-BE49-F238E27FC236}">
                <a16:creationId xmlns:a16="http://schemas.microsoft.com/office/drawing/2014/main" id="{485EC2AE-6F7B-1C4C-A1CF-E144C455E56D}"/>
              </a:ext>
            </a:extLst>
          </p:cNvPr>
          <p:cNvSpPr>
            <a:spLocks noGrp="1"/>
          </p:cNvSpPr>
          <p:nvPr>
            <p:ph sz="half" idx="1"/>
          </p:nvPr>
        </p:nvSpPr>
        <p:spPr>
          <a:xfrm>
            <a:off x="200026" y="1471613"/>
            <a:ext cx="5131995" cy="5043487"/>
          </a:xfrm>
        </p:spPr>
        <p:txBody>
          <a:bodyPr>
            <a:normAutofit/>
          </a:bodyPr>
          <a:lstStyle/>
          <a:p>
            <a:pPr marL="0" indent="0">
              <a:buNone/>
            </a:pPr>
            <a:r>
              <a:rPr lang="en-US" sz="2400" dirty="0"/>
              <a:t>Procedures:</a:t>
            </a:r>
          </a:p>
          <a:p>
            <a:pPr marL="457200" indent="-457200">
              <a:buFont typeface="+mj-lt"/>
              <a:buAutoNum type="arabicPeriod" startAt="6"/>
            </a:pPr>
            <a:r>
              <a:rPr lang="en-US" sz="2400" dirty="0"/>
              <a:t>Complete a comprehension worksheet.</a:t>
            </a:r>
          </a:p>
          <a:p>
            <a:pPr marL="457200" indent="-457200">
              <a:buFont typeface="+mj-lt"/>
              <a:buAutoNum type="arabicPeriod" startAt="6"/>
            </a:pPr>
            <a:r>
              <a:rPr lang="en-US" sz="2400" dirty="0"/>
              <a:t>Color code the answers to the question. </a:t>
            </a:r>
          </a:p>
          <a:p>
            <a:pPr marL="471488" indent="0">
              <a:buNone/>
              <a:tabLst>
                <a:tab pos="398463" algn="l"/>
              </a:tabLst>
            </a:pPr>
            <a:r>
              <a:rPr lang="en-US" altLang="en-US" b="1" dirty="0">
                <a:solidFill>
                  <a:srgbClr val="0070C0"/>
                </a:solidFill>
                <a:latin typeface="Arial" panose="020B0604020202020204" pitchFamily="34" charset="0"/>
              </a:rPr>
              <a:t>blue = winds       </a:t>
            </a:r>
            <a:r>
              <a:rPr lang="en-US" altLang="en-US" b="1" dirty="0">
                <a:solidFill>
                  <a:schemeClr val="accent5">
                    <a:lumMod val="75000"/>
                  </a:schemeClr>
                </a:solidFill>
                <a:latin typeface="Arial" panose="020B0604020202020204" pitchFamily="34" charset="0"/>
              </a:rPr>
              <a:t>brown = flash floods </a:t>
            </a:r>
          </a:p>
          <a:p>
            <a:pPr marL="471488" indent="0">
              <a:buNone/>
              <a:tabLst>
                <a:tab pos="398463" algn="l"/>
              </a:tabLst>
            </a:pPr>
            <a:r>
              <a:rPr lang="en-US" altLang="en-US" b="1" dirty="0">
                <a:solidFill>
                  <a:srgbClr val="FF0000"/>
                </a:solidFill>
                <a:latin typeface="Arial" panose="020B0604020202020204" pitchFamily="34" charset="0"/>
              </a:rPr>
              <a:t>red = lightning    </a:t>
            </a:r>
            <a:r>
              <a:rPr lang="en-US" altLang="en-US" b="1" dirty="0">
                <a:solidFill>
                  <a:srgbClr val="7030A0"/>
                </a:solidFill>
                <a:latin typeface="Arial" panose="020B0604020202020204" pitchFamily="34" charset="0"/>
              </a:rPr>
              <a:t>purple = dust storms</a:t>
            </a:r>
            <a:endParaRPr lang="en-US" b="1" dirty="0">
              <a:solidFill>
                <a:srgbClr val="7030A0"/>
              </a:solidFill>
            </a:endParaRPr>
          </a:p>
        </p:txBody>
      </p:sp>
      <p:pic>
        <p:nvPicPr>
          <p:cNvPr id="6" name="Content Placeholder 5" descr="A screenshot of a cell phone&#10;&#10;Description automatically generated">
            <a:extLst>
              <a:ext uri="{FF2B5EF4-FFF2-40B4-BE49-F238E27FC236}">
                <a16:creationId xmlns:a16="http://schemas.microsoft.com/office/drawing/2014/main" id="{D796FF82-E526-D54A-A56A-A67D38A74E7A}"/>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5818402" y="1878012"/>
            <a:ext cx="2476707" cy="3101975"/>
          </a:xfrm>
        </p:spPr>
      </p:pic>
      <p:pic>
        <p:nvPicPr>
          <p:cNvPr id="10" name="Picture 9" descr="A screenshot of a cell phone&#10;&#10;Description automatically generated">
            <a:extLst>
              <a:ext uri="{FF2B5EF4-FFF2-40B4-BE49-F238E27FC236}">
                <a16:creationId xmlns:a16="http://schemas.microsoft.com/office/drawing/2014/main" id="{0D6AFDB2-0F21-0C49-8ED5-A8E9C8E594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95109" y="2688648"/>
            <a:ext cx="2476708" cy="2821823"/>
          </a:xfrm>
          <a:prstGeom prst="rect">
            <a:avLst/>
          </a:prstGeom>
        </p:spPr>
      </p:pic>
    </p:spTree>
    <p:extLst>
      <p:ext uri="{BB962C8B-B14F-4D97-AF65-F5344CB8AC3E}">
        <p14:creationId xmlns:p14="http://schemas.microsoft.com/office/powerpoint/2010/main" val="16589555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8C23-C75E-F549-943A-FB06936802D6}"/>
              </a:ext>
            </a:extLst>
          </p:cNvPr>
          <p:cNvSpPr>
            <a:spLocks noGrp="1"/>
          </p:cNvSpPr>
          <p:nvPr>
            <p:ph type="title"/>
          </p:nvPr>
        </p:nvSpPr>
        <p:spPr>
          <a:xfrm>
            <a:off x="2231136" y="164592"/>
            <a:ext cx="7729728" cy="1188720"/>
          </a:xfrm>
        </p:spPr>
        <p:txBody>
          <a:bodyPr>
            <a:normAutofit/>
          </a:bodyPr>
          <a:lstStyle/>
          <a:p>
            <a:r>
              <a:rPr lang="en-US" altLang="en-US" b="1" dirty="0"/>
              <a:t>Monsoon Days</a:t>
            </a:r>
            <a:br>
              <a:rPr lang="en-US" b="1" dirty="0"/>
            </a:br>
            <a:r>
              <a:rPr lang="en-US" b="1" cap="none" dirty="0"/>
              <a:t>BY </a:t>
            </a:r>
            <a:r>
              <a:rPr lang="en-US" altLang="en-US" b="1" cap="none" dirty="0"/>
              <a:t>Gale </a:t>
            </a:r>
            <a:r>
              <a:rPr lang="en-US" altLang="en-US" b="1" cap="none" dirty="0" err="1"/>
              <a:t>Olp</a:t>
            </a:r>
            <a:r>
              <a:rPr lang="en-US" altLang="en-US" b="1" cap="none" dirty="0"/>
              <a:t> Ekiss</a:t>
            </a:r>
            <a:endParaRPr lang="en-US" dirty="0"/>
          </a:p>
        </p:txBody>
      </p:sp>
      <p:sp>
        <p:nvSpPr>
          <p:cNvPr id="4" name="Content Placeholder 3">
            <a:extLst>
              <a:ext uri="{FF2B5EF4-FFF2-40B4-BE49-F238E27FC236}">
                <a16:creationId xmlns:a16="http://schemas.microsoft.com/office/drawing/2014/main" id="{485EC2AE-6F7B-1C4C-A1CF-E144C455E56D}"/>
              </a:ext>
            </a:extLst>
          </p:cNvPr>
          <p:cNvSpPr>
            <a:spLocks noGrp="1"/>
          </p:cNvSpPr>
          <p:nvPr>
            <p:ph sz="half" idx="1"/>
          </p:nvPr>
        </p:nvSpPr>
        <p:spPr>
          <a:xfrm>
            <a:off x="200026" y="1471614"/>
            <a:ext cx="5131995" cy="1619011"/>
          </a:xfrm>
        </p:spPr>
        <p:txBody>
          <a:bodyPr>
            <a:normAutofit fontScale="92500"/>
          </a:bodyPr>
          <a:lstStyle/>
          <a:p>
            <a:pPr marL="0" indent="0">
              <a:buNone/>
            </a:pPr>
            <a:r>
              <a:rPr lang="en-US" sz="2800" dirty="0"/>
              <a:t>Product completed during this lesson will require students to:</a:t>
            </a:r>
          </a:p>
          <a:p>
            <a:pPr>
              <a:buFont typeface="Wingdings" pitchFamily="2" charset="2"/>
              <a:buChar char="Ø"/>
            </a:pPr>
            <a:r>
              <a:rPr lang="en-US" sz="2800" dirty="0"/>
              <a:t>Create a Monsoon Safety booklet.</a:t>
            </a:r>
          </a:p>
          <a:p>
            <a:pPr marL="342900" indent="-342900">
              <a:buFont typeface="+mj-lt"/>
              <a:buAutoNum type="arabicPeriod"/>
            </a:pPr>
            <a:endParaRPr lang="en-US" sz="2800" dirty="0"/>
          </a:p>
        </p:txBody>
      </p:sp>
      <p:pic>
        <p:nvPicPr>
          <p:cNvPr id="7" name="Picture 6" descr="A screenshot of a cell phone&#10;&#10;Description automatically generated">
            <a:extLst>
              <a:ext uri="{FF2B5EF4-FFF2-40B4-BE49-F238E27FC236}">
                <a16:creationId xmlns:a16="http://schemas.microsoft.com/office/drawing/2014/main" id="{565D3AF6-3DD8-A541-8542-2DA4A91BD4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17922" y="1732741"/>
            <a:ext cx="4820475" cy="4663440"/>
          </a:xfrm>
          <a:prstGeom prst="rect">
            <a:avLst/>
          </a:prstGeom>
        </p:spPr>
      </p:pic>
      <p:pic>
        <p:nvPicPr>
          <p:cNvPr id="13" name="Picture 12" descr="A close up of text on a whiteboard&#10;&#10;Description automatically generated">
            <a:extLst>
              <a:ext uri="{FF2B5EF4-FFF2-40B4-BE49-F238E27FC236}">
                <a16:creationId xmlns:a16="http://schemas.microsoft.com/office/drawing/2014/main" id="{733A887E-3B0F-D544-89FC-848FD0287E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239518" y="2539699"/>
            <a:ext cx="3305556" cy="4407408"/>
          </a:xfrm>
          <a:prstGeom prst="rect">
            <a:avLst/>
          </a:prstGeom>
        </p:spPr>
      </p:pic>
    </p:spTree>
    <p:extLst>
      <p:ext uri="{BB962C8B-B14F-4D97-AF65-F5344CB8AC3E}">
        <p14:creationId xmlns:p14="http://schemas.microsoft.com/office/powerpoint/2010/main" val="24834169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8C23-C75E-F549-943A-FB06936802D6}"/>
              </a:ext>
            </a:extLst>
          </p:cNvPr>
          <p:cNvSpPr>
            <a:spLocks noGrp="1"/>
          </p:cNvSpPr>
          <p:nvPr>
            <p:ph type="title"/>
          </p:nvPr>
        </p:nvSpPr>
        <p:spPr>
          <a:xfrm>
            <a:off x="2231136" y="164592"/>
            <a:ext cx="7729728" cy="1188720"/>
          </a:xfrm>
        </p:spPr>
        <p:txBody>
          <a:bodyPr>
            <a:normAutofit/>
          </a:bodyPr>
          <a:lstStyle/>
          <a:p>
            <a:r>
              <a:rPr lang="en-US" altLang="en-US" b="1" dirty="0"/>
              <a:t>Monsoon Days</a:t>
            </a:r>
            <a:br>
              <a:rPr lang="en-US" b="1" dirty="0"/>
            </a:br>
            <a:r>
              <a:rPr lang="en-US" b="1" cap="none" dirty="0"/>
              <a:t>BY </a:t>
            </a:r>
            <a:r>
              <a:rPr lang="en-US" altLang="en-US" b="1" cap="none" dirty="0"/>
              <a:t>Gale </a:t>
            </a:r>
            <a:r>
              <a:rPr lang="en-US" altLang="en-US" b="1" cap="none" dirty="0" err="1"/>
              <a:t>Olp</a:t>
            </a:r>
            <a:r>
              <a:rPr lang="en-US" altLang="en-US" b="1" cap="none" dirty="0"/>
              <a:t> Ekiss</a:t>
            </a:r>
            <a:endParaRPr lang="en-US" dirty="0"/>
          </a:p>
        </p:txBody>
      </p:sp>
      <p:sp>
        <p:nvSpPr>
          <p:cNvPr id="4" name="Content Placeholder 3">
            <a:extLst>
              <a:ext uri="{FF2B5EF4-FFF2-40B4-BE49-F238E27FC236}">
                <a16:creationId xmlns:a16="http://schemas.microsoft.com/office/drawing/2014/main" id="{485EC2AE-6F7B-1C4C-A1CF-E144C455E56D}"/>
              </a:ext>
            </a:extLst>
          </p:cNvPr>
          <p:cNvSpPr>
            <a:spLocks noGrp="1"/>
          </p:cNvSpPr>
          <p:nvPr>
            <p:ph sz="half" idx="1"/>
          </p:nvPr>
        </p:nvSpPr>
        <p:spPr>
          <a:xfrm>
            <a:off x="863601" y="1568133"/>
            <a:ext cx="1942966" cy="5043487"/>
          </a:xfrm>
        </p:spPr>
        <p:txBody>
          <a:bodyPr>
            <a:normAutofit/>
          </a:bodyPr>
          <a:lstStyle/>
          <a:p>
            <a:pPr marL="0" indent="0">
              <a:buNone/>
            </a:pPr>
            <a:r>
              <a:rPr lang="en-US" sz="2400" dirty="0"/>
              <a:t>In the Chat Box, write whether you would use this lesson in your classroom.</a:t>
            </a:r>
          </a:p>
          <a:p>
            <a:pPr>
              <a:buFont typeface="Wingdings" pitchFamily="2" charset="2"/>
              <a:buChar char="Ø"/>
            </a:pPr>
            <a:r>
              <a:rPr lang="en-US" sz="2400" dirty="0"/>
              <a:t>Yes</a:t>
            </a:r>
          </a:p>
          <a:p>
            <a:pPr>
              <a:buFont typeface="Wingdings" pitchFamily="2" charset="2"/>
              <a:buChar char="Ø"/>
            </a:pPr>
            <a:r>
              <a:rPr lang="en-US" sz="2400" dirty="0"/>
              <a:t>No</a:t>
            </a:r>
          </a:p>
        </p:txBody>
      </p:sp>
      <p:pic>
        <p:nvPicPr>
          <p:cNvPr id="6" name="Picture 5" descr="&#10;cover.jpeg                                                     000AA6CCMacintosh HD                   C3E2EE36:">
            <a:extLst>
              <a:ext uri="{FF2B5EF4-FFF2-40B4-BE49-F238E27FC236}">
                <a16:creationId xmlns:a16="http://schemas.microsoft.com/office/drawing/2014/main" id="{4B7EF8F0-2D74-824E-8FB3-8517D2161F1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5096174">
            <a:off x="4144258" y="1412218"/>
            <a:ext cx="3903482" cy="5162275"/>
          </a:xfrm>
          <a:prstGeom prst="rect">
            <a:avLst/>
          </a:prstGeom>
          <a:noFill/>
          <a:ln>
            <a:noFill/>
          </a:ln>
          <a:effectLst>
            <a:outerShdw dist="107763" dir="189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95772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8C23-C75E-F549-943A-FB06936802D6}"/>
              </a:ext>
            </a:extLst>
          </p:cNvPr>
          <p:cNvSpPr>
            <a:spLocks noGrp="1"/>
          </p:cNvSpPr>
          <p:nvPr>
            <p:ph type="title"/>
          </p:nvPr>
        </p:nvSpPr>
        <p:spPr>
          <a:xfrm>
            <a:off x="2231136" y="457201"/>
            <a:ext cx="7729728" cy="1188720"/>
          </a:xfrm>
        </p:spPr>
        <p:txBody>
          <a:bodyPr>
            <a:normAutofit fontScale="90000"/>
          </a:bodyPr>
          <a:lstStyle/>
          <a:p>
            <a:r>
              <a:rPr lang="en-US" b="1" dirty="0"/>
              <a:t>Dams that tamed Arizona’s rivers</a:t>
            </a:r>
            <a:br>
              <a:rPr lang="en-US" b="1" dirty="0"/>
            </a:br>
            <a:r>
              <a:rPr lang="en-US" b="1" cap="none" dirty="0"/>
              <a:t>By Lauren Tennyson</a:t>
            </a:r>
            <a:endParaRPr lang="en-US" b="1" dirty="0"/>
          </a:p>
        </p:txBody>
      </p:sp>
      <p:sp>
        <p:nvSpPr>
          <p:cNvPr id="4" name="Content Placeholder 3">
            <a:extLst>
              <a:ext uri="{FF2B5EF4-FFF2-40B4-BE49-F238E27FC236}">
                <a16:creationId xmlns:a16="http://schemas.microsoft.com/office/drawing/2014/main" id="{485EC2AE-6F7B-1C4C-A1CF-E144C455E56D}"/>
              </a:ext>
            </a:extLst>
          </p:cNvPr>
          <p:cNvSpPr>
            <a:spLocks noGrp="1"/>
          </p:cNvSpPr>
          <p:nvPr>
            <p:ph sz="half" idx="1"/>
          </p:nvPr>
        </p:nvSpPr>
        <p:spPr>
          <a:xfrm>
            <a:off x="1037901" y="2002362"/>
            <a:ext cx="4271771" cy="4256792"/>
          </a:xfrm>
        </p:spPr>
        <p:txBody>
          <a:bodyPr>
            <a:noAutofit/>
          </a:bodyPr>
          <a:lstStyle/>
          <a:p>
            <a:pPr marL="0" indent="0">
              <a:buNone/>
            </a:pPr>
            <a:r>
              <a:rPr lang="en-US" sz="2400" dirty="0"/>
              <a:t>Procedures:</a:t>
            </a:r>
          </a:p>
          <a:p>
            <a:pPr marL="457200" indent="-457200">
              <a:buFont typeface="+mj-lt"/>
              <a:buAutoNum type="arabicPeriod"/>
            </a:pPr>
            <a:r>
              <a:rPr lang="en-US" sz="2400" dirty="0"/>
              <a:t>Discuss the definition of a desert: a land that receives less than 10 inches of rainfall per year (can be hot or cold).</a:t>
            </a:r>
          </a:p>
          <a:p>
            <a:pPr marL="457200" indent="-457200">
              <a:buFont typeface="+mj-lt"/>
              <a:buAutoNum type="arabicPeriod"/>
            </a:pPr>
            <a:r>
              <a:rPr lang="en-US" sz="2400" dirty="0"/>
              <a:t>Label and color the 3 regions of AZ: Mountain, Plateau, Desert.</a:t>
            </a:r>
          </a:p>
          <a:p>
            <a:pPr marL="457200" indent="-457200">
              <a:buFont typeface="+mj-lt"/>
              <a:buAutoNum type="arabicPeriod"/>
            </a:pPr>
            <a:r>
              <a:rPr lang="en-US" sz="2400" dirty="0"/>
              <a:t>Color rivers blue.</a:t>
            </a:r>
          </a:p>
        </p:txBody>
      </p:sp>
      <p:pic>
        <p:nvPicPr>
          <p:cNvPr id="7" name="Content Placeholder 6">
            <a:extLst>
              <a:ext uri="{FF2B5EF4-FFF2-40B4-BE49-F238E27FC236}">
                <a16:creationId xmlns:a16="http://schemas.microsoft.com/office/drawing/2014/main" id="{F7013075-3BF9-C64A-9FC9-01CCED7E079D}"/>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5539459" y="2002362"/>
            <a:ext cx="2862832" cy="3704843"/>
          </a:xfrm>
          <a:solidFill>
            <a:schemeClr val="bg1"/>
          </a:solidFill>
        </p:spPr>
      </p:pic>
      <p:pic>
        <p:nvPicPr>
          <p:cNvPr id="10" name="Picture 9">
            <a:extLst>
              <a:ext uri="{FF2B5EF4-FFF2-40B4-BE49-F238E27FC236}">
                <a16:creationId xmlns:a16="http://schemas.microsoft.com/office/drawing/2014/main" id="{EE2355D1-B402-A14D-A095-0325B9FA78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32078" y="2582917"/>
            <a:ext cx="2807834" cy="3676237"/>
          </a:xfrm>
          <a:prstGeom prst="rect">
            <a:avLst/>
          </a:prstGeom>
          <a:solidFill>
            <a:schemeClr val="bg1"/>
          </a:solidFill>
        </p:spPr>
      </p:pic>
    </p:spTree>
    <p:extLst>
      <p:ext uri="{BB962C8B-B14F-4D97-AF65-F5344CB8AC3E}">
        <p14:creationId xmlns:p14="http://schemas.microsoft.com/office/powerpoint/2010/main" val="4676790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8C23-C75E-F549-943A-FB06936802D6}"/>
              </a:ext>
            </a:extLst>
          </p:cNvPr>
          <p:cNvSpPr>
            <a:spLocks noGrp="1"/>
          </p:cNvSpPr>
          <p:nvPr>
            <p:ph type="title"/>
          </p:nvPr>
        </p:nvSpPr>
        <p:spPr/>
        <p:txBody>
          <a:bodyPr>
            <a:normAutofit fontScale="90000"/>
          </a:bodyPr>
          <a:lstStyle/>
          <a:p>
            <a:r>
              <a:rPr lang="en-US" b="1" dirty="0"/>
              <a:t>Dams that tamed Arizona’s rivers</a:t>
            </a:r>
            <a:br>
              <a:rPr lang="en-US" b="1" dirty="0"/>
            </a:br>
            <a:r>
              <a:rPr lang="en-US" b="1" cap="none" dirty="0"/>
              <a:t>By Lauren Tennyson</a:t>
            </a:r>
            <a:endParaRPr lang="en-US" b="1" dirty="0"/>
          </a:p>
        </p:txBody>
      </p:sp>
      <p:sp>
        <p:nvSpPr>
          <p:cNvPr id="4" name="Content Placeholder 3">
            <a:extLst>
              <a:ext uri="{FF2B5EF4-FFF2-40B4-BE49-F238E27FC236}">
                <a16:creationId xmlns:a16="http://schemas.microsoft.com/office/drawing/2014/main" id="{485EC2AE-6F7B-1C4C-A1CF-E144C455E56D}"/>
              </a:ext>
            </a:extLst>
          </p:cNvPr>
          <p:cNvSpPr>
            <a:spLocks noGrp="1"/>
          </p:cNvSpPr>
          <p:nvPr>
            <p:ph sz="half" idx="1"/>
          </p:nvPr>
        </p:nvSpPr>
        <p:spPr>
          <a:xfrm>
            <a:off x="843551" y="2302414"/>
            <a:ext cx="3038310" cy="3959525"/>
          </a:xfrm>
        </p:spPr>
        <p:txBody>
          <a:bodyPr>
            <a:noAutofit/>
          </a:bodyPr>
          <a:lstStyle/>
          <a:p>
            <a:pPr marL="0" indent="0">
              <a:buNone/>
            </a:pPr>
            <a:r>
              <a:rPr lang="en-US" sz="2400" dirty="0"/>
              <a:t>Procedures:</a:t>
            </a:r>
          </a:p>
          <a:p>
            <a:pPr marL="457200" indent="-457200">
              <a:buFont typeface="+mj-lt"/>
              <a:buAutoNum type="arabicPeriod" startAt="4"/>
            </a:pPr>
            <a:r>
              <a:rPr lang="en-US" sz="2400" dirty="0"/>
              <a:t>Discuss the definition of a flood and why flooding is not good.</a:t>
            </a:r>
          </a:p>
          <a:p>
            <a:pPr marL="457200" indent="-457200">
              <a:buFont typeface="+mj-lt"/>
              <a:buAutoNum type="arabicPeriod" startAt="4"/>
            </a:pPr>
            <a:r>
              <a:rPr lang="en-US" sz="2400" dirty="0"/>
              <a:t>Read Dam Information Sheet.</a:t>
            </a:r>
          </a:p>
          <a:p>
            <a:pPr marL="457200" indent="-457200">
              <a:buFont typeface="+mj-lt"/>
              <a:buAutoNum type="arabicPeriod" startAt="4"/>
            </a:pPr>
            <a:r>
              <a:rPr lang="en-US" sz="2400" dirty="0"/>
              <a:t>Discuss Important Dams in AZ map.</a:t>
            </a:r>
          </a:p>
          <a:p>
            <a:pPr marL="457200" indent="-457200">
              <a:buFont typeface="+mj-lt"/>
              <a:buAutoNum type="arabicPeriod" startAt="4"/>
            </a:pPr>
            <a:endParaRPr lang="en-US" sz="2400" dirty="0"/>
          </a:p>
        </p:txBody>
      </p:sp>
      <p:pic>
        <p:nvPicPr>
          <p:cNvPr id="8" name="Content Placeholder 7" descr="A screenshot of a cell phone&#10;&#10;Description automatically generated">
            <a:extLst>
              <a:ext uri="{FF2B5EF4-FFF2-40B4-BE49-F238E27FC236}">
                <a16:creationId xmlns:a16="http://schemas.microsoft.com/office/drawing/2014/main" id="{DA7FD17E-1728-7D48-AD08-AB78BB98AEB4}"/>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691218" y="2358215"/>
            <a:ext cx="3038310" cy="4042584"/>
          </a:xfrm>
        </p:spPr>
      </p:pic>
      <p:pic>
        <p:nvPicPr>
          <p:cNvPr id="11" name="Picture 10">
            <a:extLst>
              <a:ext uri="{FF2B5EF4-FFF2-40B4-BE49-F238E27FC236}">
                <a16:creationId xmlns:a16="http://schemas.microsoft.com/office/drawing/2014/main" id="{82DBC298-5D5F-7344-AA7A-C821918244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28955" y="2335267"/>
            <a:ext cx="3019494" cy="4065532"/>
          </a:xfrm>
          <a:prstGeom prst="rect">
            <a:avLst/>
          </a:prstGeom>
          <a:solidFill>
            <a:schemeClr val="bg1"/>
          </a:solidFill>
        </p:spPr>
      </p:pic>
    </p:spTree>
    <p:extLst>
      <p:ext uri="{BB962C8B-B14F-4D97-AF65-F5344CB8AC3E}">
        <p14:creationId xmlns:p14="http://schemas.microsoft.com/office/powerpoint/2010/main" val="1610762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A3DBE-6C0A-9B47-B640-935D34783C9B}"/>
              </a:ext>
            </a:extLst>
          </p:cNvPr>
          <p:cNvSpPr>
            <a:spLocks noGrp="1"/>
          </p:cNvSpPr>
          <p:nvPr>
            <p:ph type="title"/>
          </p:nvPr>
        </p:nvSpPr>
        <p:spPr>
          <a:xfrm>
            <a:off x="466863" y="82193"/>
            <a:ext cx="10931702" cy="1456394"/>
          </a:xfrm>
        </p:spPr>
        <p:txBody>
          <a:bodyPr>
            <a:normAutofit fontScale="90000"/>
          </a:bodyPr>
          <a:lstStyle/>
          <a:p>
            <a:br>
              <a:rPr lang="en-US" sz="2700" b="1" dirty="0"/>
            </a:br>
            <a:r>
              <a:rPr lang="en-US" altLang="en-US" sz="2400" b="1" dirty="0" err="1">
                <a:solidFill>
                  <a:srgbClr val="000000"/>
                </a:solidFill>
              </a:rPr>
              <a:t>dogstails</a:t>
            </a:r>
            <a:r>
              <a:rPr lang="en-US" altLang="en-US" sz="2400" b="1" dirty="0">
                <a:solidFill>
                  <a:srgbClr val="000000"/>
                </a:solidFill>
              </a:rPr>
              <a:t>: An Introduction to Map Reading</a:t>
            </a:r>
            <a:br>
              <a:rPr lang="en-US" altLang="en-US" sz="2400" b="1" dirty="0">
                <a:solidFill>
                  <a:srgbClr val="000000"/>
                </a:solidFill>
              </a:rPr>
            </a:br>
            <a:r>
              <a:rPr lang="en-US" altLang="en-US" sz="2400" b="1" cap="none" dirty="0">
                <a:solidFill>
                  <a:srgbClr val="000000"/>
                </a:solidFill>
              </a:rPr>
              <a:t>By Gale Ekiss</a:t>
            </a:r>
            <a:br>
              <a:rPr lang="en-US" dirty="0"/>
            </a:br>
            <a:endParaRPr lang="en-US" dirty="0"/>
          </a:p>
        </p:txBody>
      </p:sp>
      <p:sp>
        <p:nvSpPr>
          <p:cNvPr id="4" name="Content Placeholder 3">
            <a:extLst>
              <a:ext uri="{FF2B5EF4-FFF2-40B4-BE49-F238E27FC236}">
                <a16:creationId xmlns:a16="http://schemas.microsoft.com/office/drawing/2014/main" id="{B20FEBAD-E575-4D46-BE34-E8EC9B012AE8}"/>
              </a:ext>
            </a:extLst>
          </p:cNvPr>
          <p:cNvSpPr>
            <a:spLocks noGrp="1"/>
          </p:cNvSpPr>
          <p:nvPr>
            <p:ph sz="half" idx="1"/>
          </p:nvPr>
        </p:nvSpPr>
        <p:spPr>
          <a:xfrm>
            <a:off x="232084" y="1538587"/>
            <a:ext cx="6503996" cy="4981956"/>
          </a:xfrm>
        </p:spPr>
        <p:txBody>
          <a:bodyPr>
            <a:normAutofit lnSpcReduction="10000"/>
          </a:bodyPr>
          <a:lstStyle/>
          <a:p>
            <a:pPr>
              <a:buFont typeface="Wingdings" pitchFamily="2" charset="2"/>
              <a:buChar char="v"/>
            </a:pPr>
            <a:r>
              <a:rPr lang="en-US" sz="2800" dirty="0"/>
              <a:t>Date</a:t>
            </a:r>
          </a:p>
          <a:p>
            <a:pPr>
              <a:buFont typeface="Wingdings" pitchFamily="2" charset="2"/>
              <a:buChar char="v"/>
            </a:pPr>
            <a:r>
              <a:rPr lang="en-US" sz="2800" dirty="0"/>
              <a:t>Orientation (compass rose)</a:t>
            </a:r>
          </a:p>
          <a:p>
            <a:pPr>
              <a:buFont typeface="Wingdings" pitchFamily="2" charset="2"/>
              <a:buChar char="v"/>
            </a:pPr>
            <a:r>
              <a:rPr lang="en-US" sz="2800" dirty="0"/>
              <a:t>Grid (B-3) or Lat/Long</a:t>
            </a:r>
          </a:p>
          <a:p>
            <a:pPr>
              <a:buFont typeface="Wingdings" pitchFamily="2" charset="2"/>
              <a:buChar char="v"/>
            </a:pPr>
            <a:r>
              <a:rPr lang="en-US" sz="2800" dirty="0"/>
              <a:t>Symbols (       )</a:t>
            </a:r>
          </a:p>
          <a:p>
            <a:pPr>
              <a:buFont typeface="Wingdings" pitchFamily="2" charset="2"/>
              <a:buChar char="v"/>
            </a:pPr>
            <a:r>
              <a:rPr lang="en-US" sz="2800" dirty="0"/>
              <a:t>Title</a:t>
            </a:r>
          </a:p>
          <a:p>
            <a:pPr>
              <a:buFont typeface="Wingdings" pitchFamily="2" charset="2"/>
              <a:buChar char="v"/>
            </a:pPr>
            <a:r>
              <a:rPr lang="en-US" sz="2800" dirty="0"/>
              <a:t>Author</a:t>
            </a:r>
          </a:p>
          <a:p>
            <a:pPr>
              <a:buFont typeface="Wingdings" pitchFamily="2" charset="2"/>
              <a:buChar char="v"/>
            </a:pPr>
            <a:r>
              <a:rPr lang="en-US" sz="2800" dirty="0"/>
              <a:t>Index (alphabetical listing with grid information to help locate places)</a:t>
            </a:r>
          </a:p>
          <a:p>
            <a:pPr>
              <a:buFont typeface="Wingdings" pitchFamily="2" charset="2"/>
              <a:buChar char="v"/>
            </a:pPr>
            <a:r>
              <a:rPr lang="en-US" sz="2800" dirty="0"/>
              <a:t>Legend (map key)</a:t>
            </a:r>
          </a:p>
          <a:p>
            <a:pPr>
              <a:buFont typeface="Wingdings" pitchFamily="2" charset="2"/>
              <a:buChar char="v"/>
            </a:pPr>
            <a:r>
              <a:rPr lang="en-US" sz="2800" dirty="0"/>
              <a:t>Scale (measurement device) </a:t>
            </a:r>
          </a:p>
        </p:txBody>
      </p:sp>
      <p:pic>
        <p:nvPicPr>
          <p:cNvPr id="14" name="Graphic 13" descr="Farm scene">
            <a:extLst>
              <a:ext uri="{FF2B5EF4-FFF2-40B4-BE49-F238E27FC236}">
                <a16:creationId xmlns:a16="http://schemas.microsoft.com/office/drawing/2014/main" id="{051C591B-2768-7C4E-B0AD-E8120DEAF88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51042" y="2994981"/>
            <a:ext cx="507492" cy="507492"/>
          </a:xfrm>
          <a:prstGeom prst="rect">
            <a:avLst/>
          </a:prstGeom>
        </p:spPr>
      </p:pic>
      <p:pic>
        <p:nvPicPr>
          <p:cNvPr id="15" name="Picture 9" descr="MP900446598.JPG                                                000AA6CCMacintosh HD                   C3E2EE36:">
            <a:extLst>
              <a:ext uri="{FF2B5EF4-FFF2-40B4-BE49-F238E27FC236}">
                <a16:creationId xmlns:a16="http://schemas.microsoft.com/office/drawing/2014/main" id="{804ED6B7-378A-9847-9C9E-9AB04DEE252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7492" y="2952110"/>
            <a:ext cx="1049004" cy="1357986"/>
          </a:xfrm>
          <a:prstGeom prst="rect">
            <a:avLst/>
          </a:prstGeom>
          <a:noFill/>
          <a:ln w="28575">
            <a:solidFill>
              <a:srgbClr val="000000"/>
            </a:solidFill>
            <a:miter lim="800000"/>
            <a:headEnd/>
            <a:tailEnd/>
          </a:ln>
          <a:effectLst>
            <a:outerShdw blurRad="63500" dist="107763" dir="2700000" algn="ctr" rotWithShape="0">
              <a:srgbClr val="000000">
                <a:alpha val="74997"/>
              </a:srgbClr>
            </a:outerShdw>
          </a:effectLst>
          <a:extLst>
            <a:ext uri="{909E8E84-426E-40dd-AFC4-6F175D3DCCD1}"/>
          </a:extLst>
        </p:spPr>
      </p:pic>
      <p:pic>
        <p:nvPicPr>
          <p:cNvPr id="7" name="Content Placeholder 6" descr="A picture containing table, items, paper, photo&#10;&#10;Description automatically generated">
            <a:extLst>
              <a:ext uri="{FF2B5EF4-FFF2-40B4-BE49-F238E27FC236}">
                <a16:creationId xmlns:a16="http://schemas.microsoft.com/office/drawing/2014/main" id="{9B2A4578-55F4-1C4E-8255-DDDA3F9E21B5}"/>
              </a:ext>
            </a:extLst>
          </p:cNvPr>
          <p:cNvPicPr>
            <a:picLocks noGrp="1" noChangeAspect="1"/>
          </p:cNvPicPr>
          <p:nvPr>
            <p:ph sz="half" idx="2"/>
          </p:nvPr>
        </p:nvPicPr>
        <p:blipFill>
          <a:blip r:embed="rId5" cstate="screen">
            <a:extLst>
              <a:ext uri="{28A0092B-C50C-407E-A947-70E740481C1C}">
                <a14:useLocalDpi xmlns:a14="http://schemas.microsoft.com/office/drawing/2010/main"/>
              </a:ext>
            </a:extLst>
          </a:blip>
          <a:stretch>
            <a:fillRect/>
          </a:stretch>
        </p:blipFill>
        <p:spPr>
          <a:xfrm>
            <a:off x="7176882" y="1668687"/>
            <a:ext cx="3594749" cy="4792999"/>
          </a:xfrm>
        </p:spPr>
      </p:pic>
    </p:spTree>
    <p:extLst>
      <p:ext uri="{BB962C8B-B14F-4D97-AF65-F5344CB8AC3E}">
        <p14:creationId xmlns:p14="http://schemas.microsoft.com/office/powerpoint/2010/main" val="1637317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8C23-C75E-F549-943A-FB06936802D6}"/>
              </a:ext>
            </a:extLst>
          </p:cNvPr>
          <p:cNvSpPr>
            <a:spLocks noGrp="1"/>
          </p:cNvSpPr>
          <p:nvPr>
            <p:ph type="title"/>
          </p:nvPr>
        </p:nvSpPr>
        <p:spPr>
          <a:xfrm>
            <a:off x="2231136" y="489858"/>
            <a:ext cx="7729728" cy="1188720"/>
          </a:xfrm>
        </p:spPr>
        <p:txBody>
          <a:bodyPr>
            <a:normAutofit fontScale="90000"/>
          </a:bodyPr>
          <a:lstStyle/>
          <a:p>
            <a:r>
              <a:rPr lang="en-US" b="1" dirty="0"/>
              <a:t>Dams that tamed Arizona’s rivers</a:t>
            </a:r>
            <a:br>
              <a:rPr lang="en-US" b="1" dirty="0"/>
            </a:br>
            <a:r>
              <a:rPr lang="en-US" b="1" cap="none" dirty="0"/>
              <a:t>By Lauren Tennyson</a:t>
            </a:r>
            <a:endParaRPr lang="en-US" dirty="0"/>
          </a:p>
        </p:txBody>
      </p:sp>
      <p:sp>
        <p:nvSpPr>
          <p:cNvPr id="5" name="Content Placeholder 4">
            <a:extLst>
              <a:ext uri="{FF2B5EF4-FFF2-40B4-BE49-F238E27FC236}">
                <a16:creationId xmlns:a16="http://schemas.microsoft.com/office/drawing/2014/main" id="{DC687A2C-86C2-CA42-96D3-09A118B14735}"/>
              </a:ext>
            </a:extLst>
          </p:cNvPr>
          <p:cNvSpPr>
            <a:spLocks noGrp="1"/>
          </p:cNvSpPr>
          <p:nvPr>
            <p:ph sz="half" idx="2"/>
          </p:nvPr>
        </p:nvSpPr>
        <p:spPr>
          <a:xfrm>
            <a:off x="5797296" y="2638043"/>
            <a:ext cx="5659919" cy="3730099"/>
          </a:xfrm>
        </p:spPr>
        <p:txBody>
          <a:bodyPr>
            <a:normAutofit/>
          </a:bodyPr>
          <a:lstStyle/>
          <a:p>
            <a:pPr marL="0" indent="0">
              <a:buNone/>
            </a:pPr>
            <a:r>
              <a:rPr lang="en-US" sz="2400" dirty="0"/>
              <a:t>Products completed during this lesson will require students to:</a:t>
            </a:r>
          </a:p>
          <a:p>
            <a:pPr>
              <a:buFont typeface="Wingdings" pitchFamily="2" charset="2"/>
              <a:buChar char="Ø"/>
            </a:pPr>
            <a:r>
              <a:rPr lang="en-US" sz="2400" dirty="0"/>
              <a:t>Use multiple maps to gain information.</a:t>
            </a:r>
          </a:p>
          <a:p>
            <a:pPr>
              <a:buFont typeface="Wingdings" pitchFamily="2" charset="2"/>
              <a:buChar char="Ø"/>
            </a:pPr>
            <a:r>
              <a:rPr lang="en-US" sz="2400" dirty="0"/>
              <a:t>Compare where people live in AZ to where rivers are found. </a:t>
            </a:r>
          </a:p>
          <a:p>
            <a:pPr>
              <a:buFont typeface="Wingdings" pitchFamily="2" charset="2"/>
              <a:buChar char="Ø"/>
            </a:pPr>
            <a:r>
              <a:rPr lang="en-US" sz="2400" dirty="0"/>
              <a:t>Reflect upon how our environment impacts our lives.</a:t>
            </a:r>
          </a:p>
        </p:txBody>
      </p:sp>
      <p:pic>
        <p:nvPicPr>
          <p:cNvPr id="7" name="Content Placeholder 6" descr="A close up of a map&#10;&#10;Description automatically generated">
            <a:extLst>
              <a:ext uri="{FF2B5EF4-FFF2-40B4-BE49-F238E27FC236}">
                <a16:creationId xmlns:a16="http://schemas.microsoft.com/office/drawing/2014/main" id="{F45772F6-E6A8-2445-B692-9686170FCBE2}"/>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565242" y="2160294"/>
            <a:ext cx="3463957" cy="3896952"/>
          </a:xfrm>
        </p:spPr>
      </p:pic>
    </p:spTree>
    <p:extLst>
      <p:ext uri="{BB962C8B-B14F-4D97-AF65-F5344CB8AC3E}">
        <p14:creationId xmlns:p14="http://schemas.microsoft.com/office/powerpoint/2010/main" val="14598258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8C23-C75E-F549-943A-FB06936802D6}"/>
              </a:ext>
            </a:extLst>
          </p:cNvPr>
          <p:cNvSpPr>
            <a:spLocks noGrp="1"/>
          </p:cNvSpPr>
          <p:nvPr>
            <p:ph type="title"/>
          </p:nvPr>
        </p:nvSpPr>
        <p:spPr/>
        <p:txBody>
          <a:bodyPr>
            <a:normAutofit fontScale="90000"/>
          </a:bodyPr>
          <a:lstStyle/>
          <a:p>
            <a:r>
              <a:rPr lang="en-US" b="1" dirty="0"/>
              <a:t>Dams that tamed Arizona’s rivers</a:t>
            </a:r>
            <a:br>
              <a:rPr lang="en-US" b="1" dirty="0"/>
            </a:br>
            <a:r>
              <a:rPr lang="en-US" b="1" cap="none" dirty="0"/>
              <a:t>By Lauren Tennyson</a:t>
            </a:r>
            <a:endParaRPr lang="en-US" b="1" dirty="0"/>
          </a:p>
        </p:txBody>
      </p:sp>
      <p:sp>
        <p:nvSpPr>
          <p:cNvPr id="4" name="Content Placeholder 3">
            <a:extLst>
              <a:ext uri="{FF2B5EF4-FFF2-40B4-BE49-F238E27FC236}">
                <a16:creationId xmlns:a16="http://schemas.microsoft.com/office/drawing/2014/main" id="{485EC2AE-6F7B-1C4C-A1CF-E144C455E56D}"/>
              </a:ext>
            </a:extLst>
          </p:cNvPr>
          <p:cNvSpPr>
            <a:spLocks noGrp="1"/>
          </p:cNvSpPr>
          <p:nvPr>
            <p:ph sz="half" idx="1"/>
          </p:nvPr>
        </p:nvSpPr>
        <p:spPr>
          <a:xfrm>
            <a:off x="843551" y="2302414"/>
            <a:ext cx="3038310" cy="3959525"/>
          </a:xfrm>
        </p:spPr>
        <p:txBody>
          <a:bodyPr>
            <a:noAutofit/>
          </a:bodyPr>
          <a:lstStyle/>
          <a:p>
            <a:pPr marL="0" indent="0">
              <a:buNone/>
            </a:pPr>
            <a:r>
              <a:rPr lang="en-US" sz="2400" dirty="0"/>
              <a:t>In the Chat Box, write whether you would use this lesson in your classroom.</a:t>
            </a:r>
          </a:p>
          <a:p>
            <a:pPr>
              <a:buFont typeface="Wingdings" pitchFamily="2" charset="2"/>
              <a:buChar char="Ø"/>
            </a:pPr>
            <a:r>
              <a:rPr lang="en-US" sz="2400" dirty="0"/>
              <a:t> Yes</a:t>
            </a:r>
          </a:p>
          <a:p>
            <a:pPr>
              <a:buFont typeface="Wingdings" pitchFamily="2" charset="2"/>
              <a:buChar char="Ø"/>
            </a:pPr>
            <a:r>
              <a:rPr lang="en-US" sz="2400" dirty="0"/>
              <a:t>No</a:t>
            </a:r>
          </a:p>
          <a:p>
            <a:pPr marL="457200" indent="-457200">
              <a:buFont typeface="+mj-lt"/>
              <a:buAutoNum type="arabicPeriod" startAt="4"/>
            </a:pPr>
            <a:endParaRPr lang="en-US" sz="2400" dirty="0"/>
          </a:p>
        </p:txBody>
      </p:sp>
      <p:pic>
        <p:nvPicPr>
          <p:cNvPr id="8" name="Content Placeholder 7" descr="A screenshot of a cell phone&#10;&#10;Description automatically generated">
            <a:extLst>
              <a:ext uri="{FF2B5EF4-FFF2-40B4-BE49-F238E27FC236}">
                <a16:creationId xmlns:a16="http://schemas.microsoft.com/office/drawing/2014/main" id="{DA7FD17E-1728-7D48-AD08-AB78BB98AEB4}"/>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691218" y="2358215"/>
            <a:ext cx="3038310" cy="4042584"/>
          </a:xfrm>
        </p:spPr>
      </p:pic>
      <p:pic>
        <p:nvPicPr>
          <p:cNvPr id="11" name="Picture 10">
            <a:extLst>
              <a:ext uri="{FF2B5EF4-FFF2-40B4-BE49-F238E27FC236}">
                <a16:creationId xmlns:a16="http://schemas.microsoft.com/office/drawing/2014/main" id="{82DBC298-5D5F-7344-AA7A-C821918244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28955" y="2335267"/>
            <a:ext cx="3019494" cy="4065532"/>
          </a:xfrm>
          <a:prstGeom prst="rect">
            <a:avLst/>
          </a:prstGeom>
          <a:solidFill>
            <a:schemeClr val="bg1"/>
          </a:solidFill>
        </p:spPr>
      </p:pic>
    </p:spTree>
    <p:extLst>
      <p:ext uri="{BB962C8B-B14F-4D97-AF65-F5344CB8AC3E}">
        <p14:creationId xmlns:p14="http://schemas.microsoft.com/office/powerpoint/2010/main" val="1916975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385B-9A95-A142-88B2-FFEC30D04E2A}"/>
              </a:ext>
            </a:extLst>
          </p:cNvPr>
          <p:cNvSpPr>
            <a:spLocks noGrp="1"/>
          </p:cNvSpPr>
          <p:nvPr>
            <p:ph type="title"/>
          </p:nvPr>
        </p:nvSpPr>
        <p:spPr>
          <a:xfrm>
            <a:off x="1420586" y="150304"/>
            <a:ext cx="9552214" cy="1188720"/>
          </a:xfrm>
        </p:spPr>
        <p:txBody>
          <a:bodyPr>
            <a:normAutofit fontScale="90000"/>
          </a:bodyPr>
          <a:lstStyle/>
          <a:p>
            <a:r>
              <a:rPr lang="en-US" dirty="0"/>
              <a:t>Levels of Government: Identifying the Different Levels of Our Government</a:t>
            </a:r>
            <a:br>
              <a:rPr lang="en-US" dirty="0"/>
            </a:br>
            <a:r>
              <a:rPr lang="en-US" cap="none" dirty="0"/>
              <a:t>BY Heather Moll </a:t>
            </a:r>
            <a:endParaRPr lang="en-US" b="1" dirty="0"/>
          </a:p>
        </p:txBody>
      </p:sp>
      <p:sp>
        <p:nvSpPr>
          <p:cNvPr id="4" name="Content Placeholder 3">
            <a:extLst>
              <a:ext uri="{FF2B5EF4-FFF2-40B4-BE49-F238E27FC236}">
                <a16:creationId xmlns:a16="http://schemas.microsoft.com/office/drawing/2014/main" id="{24E93E82-A03B-7144-AFFB-FC1173BDA76E}"/>
              </a:ext>
            </a:extLst>
          </p:cNvPr>
          <p:cNvSpPr>
            <a:spLocks noGrp="1"/>
          </p:cNvSpPr>
          <p:nvPr>
            <p:ph sz="half" idx="1"/>
          </p:nvPr>
        </p:nvSpPr>
        <p:spPr>
          <a:xfrm>
            <a:off x="185738" y="1443038"/>
            <a:ext cx="5667948" cy="5264658"/>
          </a:xfrm>
        </p:spPr>
        <p:txBody>
          <a:bodyPr>
            <a:normAutofit fontScale="70000" lnSpcReduction="20000"/>
          </a:bodyPr>
          <a:lstStyle/>
          <a:p>
            <a:pPr marL="0" indent="0">
              <a:buNone/>
            </a:pPr>
            <a:r>
              <a:rPr lang="en-US" sz="2800" dirty="0"/>
              <a:t>Procedures:</a:t>
            </a:r>
          </a:p>
          <a:p>
            <a:pPr marL="0" indent="0">
              <a:buNone/>
            </a:pPr>
            <a:r>
              <a:rPr lang="en-US" sz="2800" dirty="0"/>
              <a:t>SESSION ONE </a:t>
            </a:r>
          </a:p>
          <a:p>
            <a:pPr marL="514350" indent="-514350">
              <a:buAutoNum type="arabicPeriod"/>
            </a:pPr>
            <a:r>
              <a:rPr lang="en-US" sz="2800" dirty="0"/>
              <a:t>Begin the lesson by asking students if they know who is in charge of the following: </a:t>
            </a:r>
            <a:r>
              <a:rPr lang="en-US" sz="2600" dirty="0"/>
              <a:t>• police (usually the city) • fire department (usually the city) • freeways (usually the state or national government) • U.S. Army (national) • schools (usually the city) </a:t>
            </a:r>
          </a:p>
          <a:p>
            <a:pPr marL="514350" indent="-514350">
              <a:buAutoNum type="arabicPeriod"/>
            </a:pPr>
            <a:r>
              <a:rPr lang="en-US" sz="2600" dirty="0"/>
              <a:t>Have a discussion with the class about what they think are the different levels. Then write the terms: city government, state government, and national government on the board. </a:t>
            </a:r>
          </a:p>
          <a:p>
            <a:pPr marL="514350" indent="-514350">
              <a:buAutoNum type="arabicPeriod"/>
            </a:pPr>
            <a:r>
              <a:rPr lang="en-US" sz="2600" dirty="0"/>
              <a:t>Distribute the U.S. map. Have students find their state and write in its name. Then have them find their city and write in its name. Then have them circle the last level of government in the title (United States). Explain that today they are going to learn about these three levels of government and their duties. </a:t>
            </a:r>
          </a:p>
          <a:p>
            <a:endParaRPr lang="en-US" dirty="0"/>
          </a:p>
        </p:txBody>
      </p:sp>
      <p:pic>
        <p:nvPicPr>
          <p:cNvPr id="7" name="Content Placeholder 6">
            <a:extLst>
              <a:ext uri="{FF2B5EF4-FFF2-40B4-BE49-F238E27FC236}">
                <a16:creationId xmlns:a16="http://schemas.microsoft.com/office/drawing/2014/main" id="{903067B0-B69D-B946-A8B8-21C8AE94444F}"/>
              </a:ext>
            </a:extLst>
          </p:cNvPr>
          <p:cNvPicPr>
            <a:picLocks noGrp="1" noChangeAspect="1"/>
          </p:cNvPicPr>
          <p:nvPr>
            <p:ph sz="half" idx="2"/>
          </p:nvPr>
        </p:nvPicPr>
        <p:blipFill rotWithShape="1">
          <a:blip r:embed="rId2"/>
          <a:srcRect t="2585"/>
          <a:stretch/>
        </p:blipFill>
        <p:spPr>
          <a:xfrm>
            <a:off x="6338316" y="1862667"/>
            <a:ext cx="5080086" cy="3828732"/>
          </a:xfrm>
        </p:spPr>
      </p:pic>
      <p:sp>
        <p:nvSpPr>
          <p:cNvPr id="8" name="Rectangle 7">
            <a:extLst>
              <a:ext uri="{FF2B5EF4-FFF2-40B4-BE49-F238E27FC236}">
                <a16:creationId xmlns:a16="http://schemas.microsoft.com/office/drawing/2014/main" id="{75080BD4-347E-BA41-9D84-5ADA8DF01D91}"/>
              </a:ext>
            </a:extLst>
          </p:cNvPr>
          <p:cNvSpPr/>
          <p:nvPr/>
        </p:nvSpPr>
        <p:spPr>
          <a:xfrm rot="2103140">
            <a:off x="7165660" y="2408258"/>
            <a:ext cx="6037425" cy="646331"/>
          </a:xfrm>
          <a:prstGeom prst="rect">
            <a:avLst/>
          </a:prstGeom>
          <a:noFill/>
        </p:spPr>
        <p:txBody>
          <a:bodyPr wrap="square" lIns="91440" tIns="45720" rIns="91440" bIns="45720">
            <a:spAutoFit/>
          </a:bodyPr>
          <a:lstStyle/>
          <a:p>
            <a:pPr algn="ctr"/>
            <a:r>
              <a:rPr lang="en-US"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City Government</a:t>
            </a:r>
          </a:p>
        </p:txBody>
      </p:sp>
      <p:sp>
        <p:nvSpPr>
          <p:cNvPr id="9" name="Rectangle 8">
            <a:extLst>
              <a:ext uri="{FF2B5EF4-FFF2-40B4-BE49-F238E27FC236}">
                <a16:creationId xmlns:a16="http://schemas.microsoft.com/office/drawing/2014/main" id="{8705A2FD-F2B6-C049-8951-CC19FC56B2C8}"/>
              </a:ext>
            </a:extLst>
          </p:cNvPr>
          <p:cNvSpPr/>
          <p:nvPr/>
        </p:nvSpPr>
        <p:spPr>
          <a:xfrm rot="20522665">
            <a:off x="5850804" y="3228172"/>
            <a:ext cx="4209357" cy="646331"/>
          </a:xfrm>
          <a:prstGeom prst="rect">
            <a:avLst/>
          </a:prstGeom>
          <a:noFill/>
        </p:spPr>
        <p:txBody>
          <a:bodyPr wrap="none" lIns="91440" tIns="45720" rIns="91440" bIns="45720">
            <a:spAutoFit/>
          </a:bodyPr>
          <a:lstStyle/>
          <a:p>
            <a:pPr algn="ctr"/>
            <a:r>
              <a:rPr lang="en-US" sz="3600" b="1" cap="none" spc="0" dirty="0">
                <a:ln w="12700">
                  <a:solidFill>
                    <a:schemeClr val="tx2">
                      <a:lumMod val="75000"/>
                    </a:schemeClr>
                  </a:solidFill>
                  <a:prstDash val="solid"/>
                </a:ln>
                <a:solidFill>
                  <a:schemeClr val="accent3">
                    <a:lumMod val="75000"/>
                  </a:schemeClr>
                </a:solidFill>
                <a:effectLst>
                  <a:outerShdw dist="38100" dir="2640000" algn="bl" rotWithShape="0">
                    <a:schemeClr val="tx2">
                      <a:lumMod val="75000"/>
                    </a:schemeClr>
                  </a:outerShdw>
                </a:effectLst>
              </a:rPr>
              <a:t>State Government</a:t>
            </a:r>
          </a:p>
        </p:txBody>
      </p:sp>
      <p:sp>
        <p:nvSpPr>
          <p:cNvPr id="10" name="Rectangle 9">
            <a:extLst>
              <a:ext uri="{FF2B5EF4-FFF2-40B4-BE49-F238E27FC236}">
                <a16:creationId xmlns:a16="http://schemas.microsoft.com/office/drawing/2014/main" id="{84E93279-602E-B847-977E-277270197070}"/>
              </a:ext>
            </a:extLst>
          </p:cNvPr>
          <p:cNvSpPr/>
          <p:nvPr/>
        </p:nvSpPr>
        <p:spPr>
          <a:xfrm>
            <a:off x="6338316" y="4453164"/>
            <a:ext cx="4916282" cy="646331"/>
          </a:xfrm>
          <a:prstGeom prst="rect">
            <a:avLst/>
          </a:prstGeom>
          <a:noFill/>
        </p:spPr>
        <p:txBody>
          <a:bodyPr wrap="none" lIns="91440" tIns="45720" rIns="91440" bIns="45720">
            <a:spAutoFit/>
            <a:scene3d>
              <a:camera prst="orthographicFront"/>
              <a:lightRig rig="threePt" dir="t"/>
            </a:scene3d>
            <a:sp3d extrusionH="57150">
              <a:bevelT w="38100" h="38100" prst="angle"/>
            </a:sp3d>
          </a:bodyPr>
          <a:lstStyle/>
          <a:p>
            <a:pPr algn="ctr"/>
            <a:r>
              <a:rPr lang="en-US" sz="3600" b="1" dirty="0">
                <a:effectLst>
                  <a:glow rad="63500">
                    <a:schemeClr val="accent2">
                      <a:satMod val="175000"/>
                      <a:alpha val="40000"/>
                    </a:schemeClr>
                  </a:glow>
                </a:effectLst>
              </a:rPr>
              <a:t>National Government</a:t>
            </a:r>
          </a:p>
        </p:txBody>
      </p:sp>
    </p:spTree>
    <p:extLst>
      <p:ext uri="{BB962C8B-B14F-4D97-AF65-F5344CB8AC3E}">
        <p14:creationId xmlns:p14="http://schemas.microsoft.com/office/powerpoint/2010/main" val="29357962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385B-9A95-A142-88B2-FFEC30D04E2A}"/>
              </a:ext>
            </a:extLst>
          </p:cNvPr>
          <p:cNvSpPr>
            <a:spLocks noGrp="1"/>
          </p:cNvSpPr>
          <p:nvPr>
            <p:ph type="title"/>
          </p:nvPr>
        </p:nvSpPr>
        <p:spPr>
          <a:xfrm>
            <a:off x="1420586" y="150304"/>
            <a:ext cx="9552214" cy="1188720"/>
          </a:xfrm>
        </p:spPr>
        <p:txBody>
          <a:bodyPr>
            <a:normAutofit fontScale="90000"/>
          </a:bodyPr>
          <a:lstStyle/>
          <a:p>
            <a:r>
              <a:rPr lang="en-US" dirty="0"/>
              <a:t>Levels of Government: Identifying the Different Levels of Our Government</a:t>
            </a:r>
            <a:br>
              <a:rPr lang="en-US" dirty="0"/>
            </a:br>
            <a:r>
              <a:rPr lang="en-US" cap="none" dirty="0"/>
              <a:t>BY Heather Moll </a:t>
            </a:r>
            <a:endParaRPr lang="en-US" b="1" dirty="0"/>
          </a:p>
        </p:txBody>
      </p:sp>
      <p:sp>
        <p:nvSpPr>
          <p:cNvPr id="4" name="Content Placeholder 3">
            <a:extLst>
              <a:ext uri="{FF2B5EF4-FFF2-40B4-BE49-F238E27FC236}">
                <a16:creationId xmlns:a16="http://schemas.microsoft.com/office/drawing/2014/main" id="{24E93E82-A03B-7144-AFFB-FC1173BDA76E}"/>
              </a:ext>
            </a:extLst>
          </p:cNvPr>
          <p:cNvSpPr>
            <a:spLocks noGrp="1"/>
          </p:cNvSpPr>
          <p:nvPr>
            <p:ph sz="half" idx="1"/>
          </p:nvPr>
        </p:nvSpPr>
        <p:spPr>
          <a:xfrm>
            <a:off x="185738" y="1443038"/>
            <a:ext cx="5667948" cy="5264658"/>
          </a:xfrm>
        </p:spPr>
        <p:txBody>
          <a:bodyPr>
            <a:normAutofit fontScale="92500" lnSpcReduction="20000"/>
          </a:bodyPr>
          <a:lstStyle/>
          <a:p>
            <a:pPr marL="0" indent="0">
              <a:buNone/>
            </a:pPr>
            <a:r>
              <a:rPr lang="en-US" sz="2800" dirty="0"/>
              <a:t>SESSION ONE </a:t>
            </a:r>
          </a:p>
          <a:p>
            <a:pPr marL="514350" indent="-514350">
              <a:buFont typeface="+mj-lt"/>
              <a:buAutoNum type="arabicPeriod" startAt="4"/>
            </a:pPr>
            <a:r>
              <a:rPr lang="en-US" sz="2800" dirty="0"/>
              <a:t>Distribute and project the What Are The Levels Of Government? Reading Guide. </a:t>
            </a:r>
          </a:p>
          <a:p>
            <a:pPr marL="514350" indent="-514350">
              <a:buAutoNum type="arabicPeriod" startAt="4"/>
            </a:pPr>
            <a:r>
              <a:rPr lang="en-US" sz="2800" dirty="0"/>
              <a:t>Introduce the book What Are the Levels of Government? People, Power, and Process by Baron </a:t>
            </a:r>
            <a:r>
              <a:rPr lang="en-US" sz="2800" dirty="0" err="1"/>
              <a:t>Bedesky</a:t>
            </a:r>
            <a:r>
              <a:rPr lang="en-US" sz="2800" dirty="0"/>
              <a:t>. </a:t>
            </a:r>
          </a:p>
          <a:p>
            <a:pPr marL="514350" indent="-514350">
              <a:buAutoNum type="arabicPeriod" startAt="4"/>
            </a:pPr>
            <a:r>
              <a:rPr lang="en-US" sz="2800" dirty="0"/>
              <a:t>Have the students turn in the reading guide and U.S. map as assessments for the day. </a:t>
            </a:r>
          </a:p>
          <a:p>
            <a:pPr marL="514350" indent="-514350">
              <a:buAutoNum type="arabicPeriod" startAt="4"/>
            </a:pPr>
            <a:r>
              <a:rPr lang="en-US" sz="2800" dirty="0"/>
              <a:t>End class by having students share with a neighbor two things they learned today.</a:t>
            </a:r>
          </a:p>
        </p:txBody>
      </p:sp>
      <p:sp>
        <p:nvSpPr>
          <p:cNvPr id="3" name="TextBox 2">
            <a:extLst>
              <a:ext uri="{FF2B5EF4-FFF2-40B4-BE49-F238E27FC236}">
                <a16:creationId xmlns:a16="http://schemas.microsoft.com/office/drawing/2014/main" id="{0DC09D6D-BA2C-7D4F-95E1-75CDA68291EB}"/>
              </a:ext>
            </a:extLst>
          </p:cNvPr>
          <p:cNvSpPr txBox="1"/>
          <p:nvPr/>
        </p:nvSpPr>
        <p:spPr>
          <a:xfrm>
            <a:off x="3420533" y="3098800"/>
            <a:ext cx="184731" cy="369332"/>
          </a:xfrm>
          <a:prstGeom prst="rect">
            <a:avLst/>
          </a:prstGeom>
          <a:noFill/>
        </p:spPr>
        <p:txBody>
          <a:bodyPr wrap="none" rtlCol="0">
            <a:spAutoFit/>
          </a:bodyPr>
          <a:lstStyle/>
          <a:p>
            <a:endParaRPr lang="en-US" dirty="0"/>
          </a:p>
        </p:txBody>
      </p:sp>
      <p:pic>
        <p:nvPicPr>
          <p:cNvPr id="8" name="Picture 7">
            <a:extLst>
              <a:ext uri="{FF2B5EF4-FFF2-40B4-BE49-F238E27FC236}">
                <a16:creationId xmlns:a16="http://schemas.microsoft.com/office/drawing/2014/main" id="{14057AD1-6100-C94D-A879-1CBF9B6E0FB6}"/>
              </a:ext>
            </a:extLst>
          </p:cNvPr>
          <p:cNvPicPr>
            <a:picLocks noChangeAspect="1"/>
          </p:cNvPicPr>
          <p:nvPr/>
        </p:nvPicPr>
        <p:blipFill>
          <a:blip r:embed="rId2"/>
          <a:stretch>
            <a:fillRect/>
          </a:stretch>
        </p:blipFill>
        <p:spPr>
          <a:xfrm>
            <a:off x="8360238" y="1443038"/>
            <a:ext cx="3672952" cy="4778933"/>
          </a:xfrm>
          <a:prstGeom prst="rect">
            <a:avLst/>
          </a:prstGeom>
        </p:spPr>
      </p:pic>
      <p:pic>
        <p:nvPicPr>
          <p:cNvPr id="6" name="Picture 5">
            <a:extLst>
              <a:ext uri="{FF2B5EF4-FFF2-40B4-BE49-F238E27FC236}">
                <a16:creationId xmlns:a16="http://schemas.microsoft.com/office/drawing/2014/main" id="{F2145D0D-35BD-9047-988A-BE811CFAAE1F}"/>
              </a:ext>
            </a:extLst>
          </p:cNvPr>
          <p:cNvPicPr>
            <a:picLocks noChangeAspect="1"/>
          </p:cNvPicPr>
          <p:nvPr/>
        </p:nvPicPr>
        <p:blipFill>
          <a:blip r:embed="rId3"/>
          <a:stretch>
            <a:fillRect/>
          </a:stretch>
        </p:blipFill>
        <p:spPr>
          <a:xfrm rot="20129857">
            <a:off x="5988267" y="2348750"/>
            <a:ext cx="2533063" cy="3285066"/>
          </a:xfrm>
          <a:prstGeom prst="rect">
            <a:avLst/>
          </a:prstGeom>
        </p:spPr>
      </p:pic>
    </p:spTree>
    <p:extLst>
      <p:ext uri="{BB962C8B-B14F-4D97-AF65-F5344CB8AC3E}">
        <p14:creationId xmlns:p14="http://schemas.microsoft.com/office/powerpoint/2010/main" val="10982520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385B-9A95-A142-88B2-FFEC30D04E2A}"/>
              </a:ext>
            </a:extLst>
          </p:cNvPr>
          <p:cNvSpPr>
            <a:spLocks noGrp="1"/>
          </p:cNvSpPr>
          <p:nvPr>
            <p:ph type="title"/>
          </p:nvPr>
        </p:nvSpPr>
        <p:spPr>
          <a:xfrm>
            <a:off x="1420586" y="150304"/>
            <a:ext cx="9552214" cy="1188720"/>
          </a:xfrm>
        </p:spPr>
        <p:txBody>
          <a:bodyPr>
            <a:normAutofit fontScale="90000"/>
          </a:bodyPr>
          <a:lstStyle/>
          <a:p>
            <a:r>
              <a:rPr lang="en-US" dirty="0"/>
              <a:t>Levels of Government: Identifying the Different Levels of Our Government</a:t>
            </a:r>
            <a:br>
              <a:rPr lang="en-US" dirty="0"/>
            </a:br>
            <a:r>
              <a:rPr lang="en-US" cap="none" dirty="0"/>
              <a:t>BY Heather Moll </a:t>
            </a:r>
            <a:endParaRPr lang="en-US" b="1" dirty="0"/>
          </a:p>
        </p:txBody>
      </p:sp>
      <p:sp>
        <p:nvSpPr>
          <p:cNvPr id="4" name="Content Placeholder 3">
            <a:extLst>
              <a:ext uri="{FF2B5EF4-FFF2-40B4-BE49-F238E27FC236}">
                <a16:creationId xmlns:a16="http://schemas.microsoft.com/office/drawing/2014/main" id="{24E93E82-A03B-7144-AFFB-FC1173BDA76E}"/>
              </a:ext>
            </a:extLst>
          </p:cNvPr>
          <p:cNvSpPr>
            <a:spLocks noGrp="1"/>
          </p:cNvSpPr>
          <p:nvPr>
            <p:ph sz="half" idx="1"/>
          </p:nvPr>
        </p:nvSpPr>
        <p:spPr>
          <a:xfrm>
            <a:off x="6383338" y="1443038"/>
            <a:ext cx="5667948" cy="5264658"/>
          </a:xfrm>
        </p:spPr>
        <p:txBody>
          <a:bodyPr>
            <a:normAutofit fontScale="62500" lnSpcReduction="20000"/>
          </a:bodyPr>
          <a:lstStyle/>
          <a:p>
            <a:pPr marL="0" indent="0">
              <a:buNone/>
            </a:pPr>
            <a:r>
              <a:rPr lang="en-US" sz="2800" dirty="0"/>
              <a:t>SESSION TWO </a:t>
            </a:r>
          </a:p>
          <a:p>
            <a:pPr marL="0" indent="0">
              <a:buNone/>
            </a:pPr>
            <a:r>
              <a:rPr lang="en-US" sz="2800" i="1" dirty="0"/>
              <a:t>Note: Teacher (or classroom volunteer) will need to create the burrito books ahead of time or allow extra time for students to create the booklets. </a:t>
            </a:r>
          </a:p>
          <a:p>
            <a:pPr marL="0" indent="0">
              <a:buNone/>
            </a:pPr>
            <a:r>
              <a:rPr lang="en-US" sz="2800" dirty="0"/>
              <a:t>9. Begin day two by passing back their reading guide from the day before, review what they learned. </a:t>
            </a:r>
          </a:p>
          <a:p>
            <a:pPr marL="0" indent="0">
              <a:buNone/>
            </a:pPr>
            <a:r>
              <a:rPr lang="en-US" sz="2800" dirty="0"/>
              <a:t>10. Distribute burrito books already assembled and explain what is required on each page or distribute burrito book directions and 2 sheets of 8 1/2’’ x 11’’ blank paper to each student. As a class create the burrito books, once completed explain to the students what is required on each page. </a:t>
            </a:r>
          </a:p>
          <a:p>
            <a:pPr marL="0" indent="0">
              <a:buNone/>
            </a:pPr>
            <a:r>
              <a:rPr lang="en-US" sz="2800" dirty="0"/>
              <a:t>11. Share the Scoring Guide for Burrito Book and a model of a completed book. </a:t>
            </a:r>
          </a:p>
          <a:p>
            <a:pPr marL="0" indent="0">
              <a:buNone/>
            </a:pPr>
            <a:r>
              <a:rPr lang="en-US" sz="2800" dirty="0"/>
              <a:t>12. Hand back yesterday’s United States map for students to use as a reference when drawing page 8 of the book. </a:t>
            </a:r>
          </a:p>
          <a:p>
            <a:pPr marL="0" indent="0">
              <a:buNone/>
            </a:pPr>
            <a:r>
              <a:rPr lang="en-US" sz="2800" dirty="0"/>
              <a:t>13. Have students turn in their burrito books when finished.</a:t>
            </a:r>
          </a:p>
        </p:txBody>
      </p:sp>
      <p:sp>
        <p:nvSpPr>
          <p:cNvPr id="3" name="TextBox 2">
            <a:extLst>
              <a:ext uri="{FF2B5EF4-FFF2-40B4-BE49-F238E27FC236}">
                <a16:creationId xmlns:a16="http://schemas.microsoft.com/office/drawing/2014/main" id="{0DC09D6D-BA2C-7D4F-95E1-75CDA68291EB}"/>
              </a:ext>
            </a:extLst>
          </p:cNvPr>
          <p:cNvSpPr txBox="1"/>
          <p:nvPr/>
        </p:nvSpPr>
        <p:spPr>
          <a:xfrm>
            <a:off x="3420533" y="3098800"/>
            <a:ext cx="184731" cy="369332"/>
          </a:xfrm>
          <a:prstGeom prst="rect">
            <a:avLst/>
          </a:prstGeom>
          <a:noFill/>
        </p:spPr>
        <p:txBody>
          <a:bodyPr wrap="none" rtlCol="0">
            <a:spAutoFit/>
          </a:bodyPr>
          <a:lstStyle/>
          <a:p>
            <a:endParaRPr lang="en-US" dirty="0"/>
          </a:p>
        </p:txBody>
      </p:sp>
      <p:pic>
        <p:nvPicPr>
          <p:cNvPr id="14" name="Picture 13">
            <a:extLst>
              <a:ext uri="{FF2B5EF4-FFF2-40B4-BE49-F238E27FC236}">
                <a16:creationId xmlns:a16="http://schemas.microsoft.com/office/drawing/2014/main" id="{6836353D-A81B-C948-9307-041283A39C15}"/>
              </a:ext>
            </a:extLst>
          </p:cNvPr>
          <p:cNvPicPr>
            <a:picLocks noChangeAspect="1"/>
          </p:cNvPicPr>
          <p:nvPr/>
        </p:nvPicPr>
        <p:blipFill>
          <a:blip r:embed="rId2"/>
          <a:stretch>
            <a:fillRect/>
          </a:stretch>
        </p:blipFill>
        <p:spPr>
          <a:xfrm>
            <a:off x="173000" y="1443038"/>
            <a:ext cx="2495172" cy="2057148"/>
          </a:xfrm>
          <a:prstGeom prst="rect">
            <a:avLst/>
          </a:prstGeom>
        </p:spPr>
      </p:pic>
      <p:pic>
        <p:nvPicPr>
          <p:cNvPr id="22" name="Picture 21">
            <a:extLst>
              <a:ext uri="{FF2B5EF4-FFF2-40B4-BE49-F238E27FC236}">
                <a16:creationId xmlns:a16="http://schemas.microsoft.com/office/drawing/2014/main" id="{8901607A-5F99-2940-91D4-8B0594241B5D}"/>
              </a:ext>
            </a:extLst>
          </p:cNvPr>
          <p:cNvPicPr>
            <a:picLocks noChangeAspect="1"/>
          </p:cNvPicPr>
          <p:nvPr/>
        </p:nvPicPr>
        <p:blipFill>
          <a:blip r:embed="rId3"/>
          <a:stretch>
            <a:fillRect/>
          </a:stretch>
        </p:blipFill>
        <p:spPr>
          <a:xfrm>
            <a:off x="3006348" y="4730565"/>
            <a:ext cx="3190345" cy="1763085"/>
          </a:xfrm>
          <a:prstGeom prst="rect">
            <a:avLst/>
          </a:prstGeom>
        </p:spPr>
      </p:pic>
      <p:pic>
        <p:nvPicPr>
          <p:cNvPr id="12" name="Picture 11">
            <a:extLst>
              <a:ext uri="{FF2B5EF4-FFF2-40B4-BE49-F238E27FC236}">
                <a16:creationId xmlns:a16="http://schemas.microsoft.com/office/drawing/2014/main" id="{700A4D0E-E199-754E-AEAD-716A6075E909}"/>
              </a:ext>
            </a:extLst>
          </p:cNvPr>
          <p:cNvPicPr>
            <a:picLocks noChangeAspect="1"/>
          </p:cNvPicPr>
          <p:nvPr/>
        </p:nvPicPr>
        <p:blipFill>
          <a:blip r:embed="rId4"/>
          <a:stretch>
            <a:fillRect/>
          </a:stretch>
        </p:blipFill>
        <p:spPr>
          <a:xfrm>
            <a:off x="2233830" y="2471612"/>
            <a:ext cx="2027445" cy="2111922"/>
          </a:xfrm>
          <a:prstGeom prst="rect">
            <a:avLst/>
          </a:prstGeom>
        </p:spPr>
      </p:pic>
    </p:spTree>
    <p:extLst>
      <p:ext uri="{BB962C8B-B14F-4D97-AF65-F5344CB8AC3E}">
        <p14:creationId xmlns:p14="http://schemas.microsoft.com/office/powerpoint/2010/main" val="37151259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385B-9A95-A142-88B2-FFEC30D04E2A}"/>
              </a:ext>
            </a:extLst>
          </p:cNvPr>
          <p:cNvSpPr>
            <a:spLocks noGrp="1"/>
          </p:cNvSpPr>
          <p:nvPr>
            <p:ph type="title"/>
          </p:nvPr>
        </p:nvSpPr>
        <p:spPr>
          <a:xfrm>
            <a:off x="1420586" y="150304"/>
            <a:ext cx="9552214" cy="1188720"/>
          </a:xfrm>
        </p:spPr>
        <p:txBody>
          <a:bodyPr>
            <a:normAutofit fontScale="90000"/>
          </a:bodyPr>
          <a:lstStyle/>
          <a:p>
            <a:r>
              <a:rPr lang="en-US" dirty="0"/>
              <a:t>Levels of Government: Identifying the Different Levels of Our Government</a:t>
            </a:r>
            <a:br>
              <a:rPr lang="en-US" dirty="0"/>
            </a:br>
            <a:r>
              <a:rPr lang="en-US" cap="none" dirty="0"/>
              <a:t>BY Heather Moll </a:t>
            </a:r>
            <a:endParaRPr lang="en-US" b="1" dirty="0"/>
          </a:p>
        </p:txBody>
      </p:sp>
      <p:sp>
        <p:nvSpPr>
          <p:cNvPr id="3" name="TextBox 2">
            <a:extLst>
              <a:ext uri="{FF2B5EF4-FFF2-40B4-BE49-F238E27FC236}">
                <a16:creationId xmlns:a16="http://schemas.microsoft.com/office/drawing/2014/main" id="{0DC09D6D-BA2C-7D4F-95E1-75CDA68291EB}"/>
              </a:ext>
            </a:extLst>
          </p:cNvPr>
          <p:cNvSpPr txBox="1"/>
          <p:nvPr/>
        </p:nvSpPr>
        <p:spPr>
          <a:xfrm>
            <a:off x="3420533" y="3098800"/>
            <a:ext cx="184731" cy="369332"/>
          </a:xfrm>
          <a:prstGeom prst="rect">
            <a:avLst/>
          </a:prstGeom>
          <a:noFill/>
        </p:spPr>
        <p:txBody>
          <a:bodyPr wrap="none" rtlCol="0">
            <a:spAutoFit/>
          </a:bodyPr>
          <a:lstStyle/>
          <a:p>
            <a:endParaRPr lang="en-US" dirty="0"/>
          </a:p>
        </p:txBody>
      </p:sp>
      <p:pic>
        <p:nvPicPr>
          <p:cNvPr id="8" name="Picture 7">
            <a:extLst>
              <a:ext uri="{FF2B5EF4-FFF2-40B4-BE49-F238E27FC236}">
                <a16:creationId xmlns:a16="http://schemas.microsoft.com/office/drawing/2014/main" id="{97725DD4-A91A-E94D-A001-2C5B2302DA48}"/>
              </a:ext>
            </a:extLst>
          </p:cNvPr>
          <p:cNvPicPr>
            <a:picLocks noChangeAspect="1"/>
          </p:cNvPicPr>
          <p:nvPr/>
        </p:nvPicPr>
        <p:blipFill>
          <a:blip r:embed="rId2"/>
          <a:stretch>
            <a:fillRect/>
          </a:stretch>
        </p:blipFill>
        <p:spPr>
          <a:xfrm>
            <a:off x="267889" y="1668575"/>
            <a:ext cx="3673919" cy="4859868"/>
          </a:xfrm>
          <a:prstGeom prst="rect">
            <a:avLst/>
          </a:prstGeom>
        </p:spPr>
      </p:pic>
      <p:pic>
        <p:nvPicPr>
          <p:cNvPr id="13" name="Picture 12">
            <a:extLst>
              <a:ext uri="{FF2B5EF4-FFF2-40B4-BE49-F238E27FC236}">
                <a16:creationId xmlns:a16="http://schemas.microsoft.com/office/drawing/2014/main" id="{2CC69B2C-6EDA-054E-B44E-1DCDC7FF92D4}"/>
              </a:ext>
            </a:extLst>
          </p:cNvPr>
          <p:cNvPicPr>
            <a:picLocks noChangeAspect="1"/>
          </p:cNvPicPr>
          <p:nvPr/>
        </p:nvPicPr>
        <p:blipFill>
          <a:blip r:embed="rId3"/>
          <a:stretch>
            <a:fillRect/>
          </a:stretch>
        </p:blipFill>
        <p:spPr>
          <a:xfrm>
            <a:off x="8246644" y="1668576"/>
            <a:ext cx="3677467" cy="4859867"/>
          </a:xfrm>
          <a:prstGeom prst="rect">
            <a:avLst/>
          </a:prstGeom>
        </p:spPr>
      </p:pic>
      <p:pic>
        <p:nvPicPr>
          <p:cNvPr id="16" name="Picture 15">
            <a:extLst>
              <a:ext uri="{FF2B5EF4-FFF2-40B4-BE49-F238E27FC236}">
                <a16:creationId xmlns:a16="http://schemas.microsoft.com/office/drawing/2014/main" id="{5072348B-9528-1D41-B8FF-0B5D215C3BCA}"/>
              </a:ext>
            </a:extLst>
          </p:cNvPr>
          <p:cNvPicPr>
            <a:picLocks noChangeAspect="1"/>
          </p:cNvPicPr>
          <p:nvPr/>
        </p:nvPicPr>
        <p:blipFill>
          <a:blip r:embed="rId4"/>
          <a:stretch>
            <a:fillRect/>
          </a:stretch>
        </p:blipFill>
        <p:spPr>
          <a:xfrm>
            <a:off x="4257266" y="1668576"/>
            <a:ext cx="3727422" cy="4859867"/>
          </a:xfrm>
          <a:prstGeom prst="rect">
            <a:avLst/>
          </a:prstGeom>
        </p:spPr>
      </p:pic>
    </p:spTree>
    <p:extLst>
      <p:ext uri="{BB962C8B-B14F-4D97-AF65-F5344CB8AC3E}">
        <p14:creationId xmlns:p14="http://schemas.microsoft.com/office/powerpoint/2010/main" val="5113446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385B-9A95-A142-88B2-FFEC30D04E2A}"/>
              </a:ext>
            </a:extLst>
          </p:cNvPr>
          <p:cNvSpPr>
            <a:spLocks noGrp="1"/>
          </p:cNvSpPr>
          <p:nvPr>
            <p:ph type="title"/>
          </p:nvPr>
        </p:nvSpPr>
        <p:spPr>
          <a:xfrm>
            <a:off x="1420586" y="150304"/>
            <a:ext cx="9552214" cy="1188720"/>
          </a:xfrm>
        </p:spPr>
        <p:txBody>
          <a:bodyPr>
            <a:normAutofit fontScale="90000"/>
          </a:bodyPr>
          <a:lstStyle/>
          <a:p>
            <a:r>
              <a:rPr lang="en-US" dirty="0"/>
              <a:t>Levels of Government: Identifying the Different Levels of Our Government</a:t>
            </a:r>
            <a:br>
              <a:rPr lang="en-US" dirty="0"/>
            </a:br>
            <a:r>
              <a:rPr lang="en-US" cap="none" dirty="0"/>
              <a:t>BY Heather Moll </a:t>
            </a:r>
            <a:endParaRPr lang="en-US" b="1" dirty="0"/>
          </a:p>
        </p:txBody>
      </p:sp>
      <p:sp>
        <p:nvSpPr>
          <p:cNvPr id="5" name="Content Placeholder 4">
            <a:extLst>
              <a:ext uri="{FF2B5EF4-FFF2-40B4-BE49-F238E27FC236}">
                <a16:creationId xmlns:a16="http://schemas.microsoft.com/office/drawing/2014/main" id="{B06309DC-5DDE-364D-AF06-CBBD6A42FC27}"/>
              </a:ext>
            </a:extLst>
          </p:cNvPr>
          <p:cNvSpPr>
            <a:spLocks noGrp="1"/>
          </p:cNvSpPr>
          <p:nvPr>
            <p:ph sz="half" idx="2"/>
          </p:nvPr>
        </p:nvSpPr>
        <p:spPr>
          <a:xfrm>
            <a:off x="6338316" y="1878008"/>
            <a:ext cx="5007017" cy="4471992"/>
          </a:xfrm>
        </p:spPr>
        <p:txBody>
          <a:bodyPr>
            <a:normAutofit/>
          </a:bodyPr>
          <a:lstStyle/>
          <a:p>
            <a:pPr marL="0" indent="0">
              <a:buNone/>
            </a:pPr>
            <a:r>
              <a:rPr lang="en-US" sz="2800" dirty="0"/>
              <a:t>Products will require students to:</a:t>
            </a:r>
          </a:p>
          <a:p>
            <a:r>
              <a:rPr lang="en-US" sz="2800" dirty="0"/>
              <a:t>Locate and Label a US Maps</a:t>
            </a:r>
          </a:p>
          <a:p>
            <a:r>
              <a:rPr lang="en-US" sz="2800" dirty="0"/>
              <a:t>Complete a Burrito Book summarizing what they read in the book. </a:t>
            </a:r>
          </a:p>
          <a:p>
            <a:r>
              <a:rPr lang="en-US" sz="2800" dirty="0"/>
              <a:t>Answer questions on a reading guide. </a:t>
            </a:r>
          </a:p>
        </p:txBody>
      </p:sp>
      <p:grpSp>
        <p:nvGrpSpPr>
          <p:cNvPr id="14" name="Group 13">
            <a:extLst>
              <a:ext uri="{FF2B5EF4-FFF2-40B4-BE49-F238E27FC236}">
                <a16:creationId xmlns:a16="http://schemas.microsoft.com/office/drawing/2014/main" id="{8AC31ED1-5B78-B345-8A9F-A94238468BFC}"/>
              </a:ext>
            </a:extLst>
          </p:cNvPr>
          <p:cNvGrpSpPr/>
          <p:nvPr/>
        </p:nvGrpSpPr>
        <p:grpSpPr>
          <a:xfrm>
            <a:off x="575733" y="1810214"/>
            <a:ext cx="7247467" cy="4265519"/>
            <a:chOff x="841746" y="4318495"/>
            <a:chExt cx="5905827" cy="2790313"/>
          </a:xfrm>
        </p:grpSpPr>
        <p:pic>
          <p:nvPicPr>
            <p:cNvPr id="9" name="Picture 8">
              <a:extLst>
                <a:ext uri="{FF2B5EF4-FFF2-40B4-BE49-F238E27FC236}">
                  <a16:creationId xmlns:a16="http://schemas.microsoft.com/office/drawing/2014/main" id="{EEE9A0FD-C1CD-2049-AC61-6097A2C4305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46063" y="4318495"/>
              <a:ext cx="3797388" cy="2528427"/>
            </a:xfrm>
            <a:prstGeom prst="rect">
              <a:avLst/>
            </a:prstGeom>
          </p:spPr>
        </p:pic>
        <p:sp>
          <p:nvSpPr>
            <p:cNvPr id="10" name="TextBox 9">
              <a:extLst>
                <a:ext uri="{FF2B5EF4-FFF2-40B4-BE49-F238E27FC236}">
                  <a16:creationId xmlns:a16="http://schemas.microsoft.com/office/drawing/2014/main" id="{7FA3636C-6826-3A47-8096-AE1935E43B4F}"/>
                </a:ext>
              </a:extLst>
            </p:cNvPr>
            <p:cNvSpPr txBox="1"/>
            <p:nvPr/>
          </p:nvSpPr>
          <p:spPr>
            <a:xfrm>
              <a:off x="841746" y="6957808"/>
              <a:ext cx="5905827" cy="151000"/>
            </a:xfrm>
            <a:prstGeom prst="rect">
              <a:avLst/>
            </a:prstGeom>
            <a:noFill/>
          </p:spPr>
          <p:txBody>
            <a:bodyPr wrap="square" rtlCol="0">
              <a:spAutoFit/>
            </a:bodyPr>
            <a:lstStyle/>
            <a:p>
              <a:r>
                <a:rPr lang="en-US" sz="900" dirty="0">
                  <a:hlinkClick r:id="rId3" tooltip="http://www.picpedia.org/highway-signs/g/government.html"/>
                </a:rPr>
                <a:t>This Photo</a:t>
              </a:r>
              <a:r>
                <a:rPr lang="en-US" sz="900" dirty="0"/>
                <a:t> by Unknown Author is licensed under </a:t>
              </a:r>
              <a:r>
                <a:rPr lang="en-US" sz="900" dirty="0">
                  <a:hlinkClick r:id="rId4" tooltip="https://creativecommons.org/licenses/by-sa/3.0/"/>
                </a:rPr>
                <a:t>CC BY-SA</a:t>
              </a:r>
              <a:endParaRPr lang="en-US" sz="900" dirty="0"/>
            </a:p>
          </p:txBody>
        </p:sp>
      </p:grpSp>
    </p:spTree>
    <p:extLst>
      <p:ext uri="{BB962C8B-B14F-4D97-AF65-F5344CB8AC3E}">
        <p14:creationId xmlns:p14="http://schemas.microsoft.com/office/powerpoint/2010/main" val="34518469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85EC2AE-6F7B-1C4C-A1CF-E144C455E56D}"/>
              </a:ext>
            </a:extLst>
          </p:cNvPr>
          <p:cNvSpPr>
            <a:spLocks noGrp="1"/>
          </p:cNvSpPr>
          <p:nvPr>
            <p:ph sz="half" idx="1"/>
          </p:nvPr>
        </p:nvSpPr>
        <p:spPr>
          <a:xfrm>
            <a:off x="2110082" y="2108983"/>
            <a:ext cx="3038310" cy="3959525"/>
          </a:xfrm>
        </p:spPr>
        <p:txBody>
          <a:bodyPr>
            <a:noAutofit/>
          </a:bodyPr>
          <a:lstStyle/>
          <a:p>
            <a:pPr marL="0" indent="0">
              <a:buNone/>
            </a:pPr>
            <a:r>
              <a:rPr lang="en-US" sz="2400" dirty="0"/>
              <a:t>In the Chat Box, write whether you would use this lesson in your classroom.</a:t>
            </a:r>
          </a:p>
          <a:p>
            <a:pPr>
              <a:buFont typeface="Wingdings" pitchFamily="2" charset="2"/>
              <a:buChar char="Ø"/>
            </a:pPr>
            <a:r>
              <a:rPr lang="en-US" sz="2400" dirty="0"/>
              <a:t> Yes</a:t>
            </a:r>
          </a:p>
          <a:p>
            <a:pPr>
              <a:buFont typeface="Wingdings" pitchFamily="2" charset="2"/>
              <a:buChar char="Ø"/>
            </a:pPr>
            <a:r>
              <a:rPr lang="en-US" sz="2400" dirty="0"/>
              <a:t>No</a:t>
            </a:r>
          </a:p>
          <a:p>
            <a:pPr marL="457200" indent="-457200">
              <a:buFont typeface="+mj-lt"/>
              <a:buAutoNum type="arabicPeriod" startAt="4"/>
            </a:pPr>
            <a:endParaRPr lang="en-US" sz="2400" dirty="0"/>
          </a:p>
        </p:txBody>
      </p:sp>
      <p:sp>
        <p:nvSpPr>
          <p:cNvPr id="6" name="Title 1">
            <a:extLst>
              <a:ext uri="{FF2B5EF4-FFF2-40B4-BE49-F238E27FC236}">
                <a16:creationId xmlns:a16="http://schemas.microsoft.com/office/drawing/2014/main" id="{CC2A167C-2089-2A4B-A1E3-3BA1491DB997}"/>
              </a:ext>
            </a:extLst>
          </p:cNvPr>
          <p:cNvSpPr txBox="1">
            <a:spLocks/>
          </p:cNvSpPr>
          <p:nvPr/>
        </p:nvSpPr>
        <p:spPr bwMode="black">
          <a:xfrm>
            <a:off x="1420586" y="150304"/>
            <a:ext cx="9552214" cy="1188720"/>
          </a:xfrm>
          <a:prstGeom prst="rect">
            <a:avLst/>
          </a:prstGeom>
          <a:solidFill>
            <a:srgbClr val="FFFFFF"/>
          </a:solidFill>
          <a:ln w="31750" cap="sq">
            <a:solidFill>
              <a:srgbClr val="404040"/>
            </a:solidFill>
            <a:miter lim="800000"/>
          </a:ln>
        </p:spPr>
        <p:txBody>
          <a:bodyPr vert="horz" lIns="182880" tIns="182880" rIns="182880" bIns="182880" rtlCol="0" anchor="ctr">
            <a:normAutofit fontScale="90000" lnSpcReduction="200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a:t>Levels of Government: Identifying the Different Levels of Our Government</a:t>
            </a:r>
            <a:br>
              <a:rPr lang="en-US"/>
            </a:br>
            <a:r>
              <a:rPr lang="en-US" cap="none"/>
              <a:t>BY Heather Moll </a:t>
            </a:r>
            <a:endParaRPr lang="en-US" b="1" dirty="0"/>
          </a:p>
        </p:txBody>
      </p:sp>
      <p:pic>
        <p:nvPicPr>
          <p:cNvPr id="12" name="Picture 11">
            <a:extLst>
              <a:ext uri="{FF2B5EF4-FFF2-40B4-BE49-F238E27FC236}">
                <a16:creationId xmlns:a16="http://schemas.microsoft.com/office/drawing/2014/main" id="{6B0C5FB5-1425-8C40-B4B3-8486F9140AB3}"/>
              </a:ext>
            </a:extLst>
          </p:cNvPr>
          <p:cNvPicPr>
            <a:picLocks noChangeAspect="1"/>
          </p:cNvPicPr>
          <p:nvPr/>
        </p:nvPicPr>
        <p:blipFill>
          <a:blip r:embed="rId2"/>
          <a:stretch>
            <a:fillRect/>
          </a:stretch>
        </p:blipFill>
        <p:spPr>
          <a:xfrm>
            <a:off x="7043609" y="2108983"/>
            <a:ext cx="2533063" cy="3285066"/>
          </a:xfrm>
          <a:prstGeom prst="rect">
            <a:avLst/>
          </a:prstGeom>
        </p:spPr>
      </p:pic>
    </p:spTree>
    <p:extLst>
      <p:ext uri="{BB962C8B-B14F-4D97-AF65-F5344CB8AC3E}">
        <p14:creationId xmlns:p14="http://schemas.microsoft.com/office/powerpoint/2010/main" val="2362417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385B-9A95-A142-88B2-FFEC30D04E2A}"/>
              </a:ext>
            </a:extLst>
          </p:cNvPr>
          <p:cNvSpPr>
            <a:spLocks noGrp="1"/>
          </p:cNvSpPr>
          <p:nvPr>
            <p:ph type="title"/>
          </p:nvPr>
        </p:nvSpPr>
        <p:spPr>
          <a:xfrm>
            <a:off x="1420586" y="150304"/>
            <a:ext cx="9552214" cy="1188720"/>
          </a:xfrm>
        </p:spPr>
        <p:txBody>
          <a:bodyPr>
            <a:normAutofit/>
          </a:bodyPr>
          <a:lstStyle/>
          <a:p>
            <a:r>
              <a:rPr lang="en-US" dirty="0"/>
              <a:t>Arizona: way out west and witty</a:t>
            </a:r>
            <a:br>
              <a:rPr lang="en-US" dirty="0"/>
            </a:br>
            <a:r>
              <a:rPr lang="en-US" cap="none" dirty="0"/>
              <a:t>BY Gale </a:t>
            </a:r>
            <a:r>
              <a:rPr lang="en-US" cap="none" dirty="0" err="1"/>
              <a:t>Olp</a:t>
            </a:r>
            <a:r>
              <a:rPr lang="en-US" cap="none" dirty="0"/>
              <a:t> Ekiss</a:t>
            </a:r>
            <a:endParaRPr lang="en-US" b="1" dirty="0"/>
          </a:p>
        </p:txBody>
      </p:sp>
      <p:sp>
        <p:nvSpPr>
          <p:cNvPr id="6" name="Content Placeholder 3">
            <a:extLst>
              <a:ext uri="{FF2B5EF4-FFF2-40B4-BE49-F238E27FC236}">
                <a16:creationId xmlns:a16="http://schemas.microsoft.com/office/drawing/2014/main" id="{00030203-83BE-754E-BA84-F637E67A69A1}"/>
              </a:ext>
            </a:extLst>
          </p:cNvPr>
          <p:cNvSpPr>
            <a:spLocks noGrp="1"/>
          </p:cNvSpPr>
          <p:nvPr>
            <p:ph sz="half" idx="1"/>
          </p:nvPr>
        </p:nvSpPr>
        <p:spPr>
          <a:xfrm>
            <a:off x="422803" y="1629301"/>
            <a:ext cx="4793339" cy="1290753"/>
          </a:xfrm>
        </p:spPr>
        <p:txBody>
          <a:bodyPr>
            <a:normAutofit/>
          </a:bodyPr>
          <a:lstStyle/>
          <a:p>
            <a:pPr marL="0" indent="0">
              <a:buNone/>
            </a:pPr>
            <a:r>
              <a:rPr lang="en-US" i="1" dirty="0"/>
              <a:t>Lesson Note: This lesson is designed for 10 sessions. However you can pick and choose which parts you would like to do. Stretch it out over 10 weeks, 10 months, whatever works for your classroom. </a:t>
            </a:r>
          </a:p>
        </p:txBody>
      </p:sp>
      <p:pic>
        <p:nvPicPr>
          <p:cNvPr id="3" name="Picture 2">
            <a:extLst>
              <a:ext uri="{FF2B5EF4-FFF2-40B4-BE49-F238E27FC236}">
                <a16:creationId xmlns:a16="http://schemas.microsoft.com/office/drawing/2014/main" id="{7FFE842F-43D5-FA4E-8FB4-2448530F0974}"/>
              </a:ext>
            </a:extLst>
          </p:cNvPr>
          <p:cNvPicPr>
            <a:picLocks noChangeAspect="1"/>
          </p:cNvPicPr>
          <p:nvPr/>
        </p:nvPicPr>
        <p:blipFill>
          <a:blip r:embed="rId2"/>
          <a:stretch>
            <a:fillRect/>
          </a:stretch>
        </p:blipFill>
        <p:spPr>
          <a:xfrm>
            <a:off x="8210972" y="1797765"/>
            <a:ext cx="2761828" cy="4408302"/>
          </a:xfrm>
          <a:prstGeom prst="rect">
            <a:avLst/>
          </a:prstGeom>
        </p:spPr>
      </p:pic>
      <p:pic>
        <p:nvPicPr>
          <p:cNvPr id="7" name="Picture 6">
            <a:extLst>
              <a:ext uri="{FF2B5EF4-FFF2-40B4-BE49-F238E27FC236}">
                <a16:creationId xmlns:a16="http://schemas.microsoft.com/office/drawing/2014/main" id="{76BEA241-937D-F243-AD79-0A24B00D3844}"/>
              </a:ext>
            </a:extLst>
          </p:cNvPr>
          <p:cNvPicPr>
            <a:picLocks noChangeAspect="1"/>
          </p:cNvPicPr>
          <p:nvPr/>
        </p:nvPicPr>
        <p:blipFill>
          <a:blip r:embed="rId3"/>
          <a:stretch>
            <a:fillRect/>
          </a:stretch>
        </p:blipFill>
        <p:spPr>
          <a:xfrm>
            <a:off x="5290044" y="2457182"/>
            <a:ext cx="2761829" cy="2121085"/>
          </a:xfrm>
          <a:prstGeom prst="rect">
            <a:avLst/>
          </a:prstGeom>
        </p:spPr>
      </p:pic>
      <p:sp>
        <p:nvSpPr>
          <p:cNvPr id="8" name="TextBox 7">
            <a:extLst>
              <a:ext uri="{FF2B5EF4-FFF2-40B4-BE49-F238E27FC236}">
                <a16:creationId xmlns:a16="http://schemas.microsoft.com/office/drawing/2014/main" id="{274109FF-9519-1347-ADC0-E871FC4F6AB2}"/>
              </a:ext>
            </a:extLst>
          </p:cNvPr>
          <p:cNvSpPr txBox="1"/>
          <p:nvPr/>
        </p:nvSpPr>
        <p:spPr>
          <a:xfrm>
            <a:off x="1075426" y="4944342"/>
            <a:ext cx="6919566" cy="923330"/>
          </a:xfrm>
          <a:prstGeom prst="rect">
            <a:avLst/>
          </a:prstGeom>
          <a:noFill/>
        </p:spPr>
        <p:txBody>
          <a:bodyPr wrap="square" rtlCol="0">
            <a:spAutoFit/>
          </a:bodyPr>
          <a:lstStyle/>
          <a:p>
            <a:r>
              <a:rPr lang="en-US" dirty="0"/>
              <a:t>Purpose: In this lesson, students will read the book Arizona: Way Out West and Witty, select a community and create an Arizona Atlas highlighting human and physical features of that community.</a:t>
            </a:r>
          </a:p>
        </p:txBody>
      </p:sp>
      <p:sp>
        <p:nvSpPr>
          <p:cNvPr id="9" name="TextBox 8">
            <a:extLst>
              <a:ext uri="{FF2B5EF4-FFF2-40B4-BE49-F238E27FC236}">
                <a16:creationId xmlns:a16="http://schemas.microsoft.com/office/drawing/2014/main" id="{EF825D10-DC43-0641-BF20-F64A79F19E9F}"/>
              </a:ext>
            </a:extLst>
          </p:cNvPr>
          <p:cNvSpPr txBox="1"/>
          <p:nvPr/>
        </p:nvSpPr>
        <p:spPr>
          <a:xfrm>
            <a:off x="395639" y="3105303"/>
            <a:ext cx="4475141" cy="1477328"/>
          </a:xfrm>
          <a:prstGeom prst="rect">
            <a:avLst/>
          </a:prstGeom>
          <a:noFill/>
        </p:spPr>
        <p:txBody>
          <a:bodyPr wrap="square" rtlCol="0">
            <a:spAutoFit/>
          </a:bodyPr>
          <a:lstStyle/>
          <a:p>
            <a:r>
              <a:rPr lang="en-US" dirty="0"/>
              <a:t>Overview: Students living in Arizona should know some of the distinct characteristics of this place and be able to express to others the uniqueness of our state in terms of human and physical characteristics. </a:t>
            </a:r>
          </a:p>
        </p:txBody>
      </p:sp>
    </p:spTree>
    <p:extLst>
      <p:ext uri="{BB962C8B-B14F-4D97-AF65-F5344CB8AC3E}">
        <p14:creationId xmlns:p14="http://schemas.microsoft.com/office/powerpoint/2010/main" val="35042116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385B-9A95-A142-88B2-FFEC30D04E2A}"/>
              </a:ext>
            </a:extLst>
          </p:cNvPr>
          <p:cNvSpPr>
            <a:spLocks noGrp="1"/>
          </p:cNvSpPr>
          <p:nvPr>
            <p:ph type="title"/>
          </p:nvPr>
        </p:nvSpPr>
        <p:spPr>
          <a:xfrm>
            <a:off x="1420586" y="150304"/>
            <a:ext cx="9552214" cy="1188720"/>
          </a:xfrm>
        </p:spPr>
        <p:txBody>
          <a:bodyPr>
            <a:normAutofit/>
          </a:bodyPr>
          <a:lstStyle/>
          <a:p>
            <a:r>
              <a:rPr lang="en-US" dirty="0"/>
              <a:t>Arizona: way out west and witty</a:t>
            </a:r>
            <a:br>
              <a:rPr lang="en-US" dirty="0"/>
            </a:br>
            <a:r>
              <a:rPr lang="en-US" cap="none" dirty="0"/>
              <a:t>BY Gale </a:t>
            </a:r>
            <a:r>
              <a:rPr lang="en-US" cap="none" dirty="0" err="1"/>
              <a:t>Olp</a:t>
            </a:r>
            <a:r>
              <a:rPr lang="en-US" cap="none" dirty="0"/>
              <a:t> Ekiss</a:t>
            </a:r>
            <a:endParaRPr lang="en-US" b="1" dirty="0"/>
          </a:p>
        </p:txBody>
      </p:sp>
      <p:sp>
        <p:nvSpPr>
          <p:cNvPr id="5" name="Content Placeholder 4">
            <a:extLst>
              <a:ext uri="{FF2B5EF4-FFF2-40B4-BE49-F238E27FC236}">
                <a16:creationId xmlns:a16="http://schemas.microsoft.com/office/drawing/2014/main" id="{B06309DC-5DDE-364D-AF06-CBBD6A42FC27}"/>
              </a:ext>
            </a:extLst>
          </p:cNvPr>
          <p:cNvSpPr>
            <a:spLocks noGrp="1"/>
          </p:cNvSpPr>
          <p:nvPr>
            <p:ph sz="half" idx="2"/>
          </p:nvPr>
        </p:nvSpPr>
        <p:spPr>
          <a:xfrm>
            <a:off x="112296" y="1507958"/>
            <a:ext cx="5302492" cy="5199738"/>
          </a:xfrm>
        </p:spPr>
        <p:txBody>
          <a:bodyPr>
            <a:normAutofit fontScale="70000" lnSpcReduction="20000"/>
          </a:bodyPr>
          <a:lstStyle/>
          <a:p>
            <a:pPr marL="0" indent="0">
              <a:buNone/>
            </a:pPr>
            <a:r>
              <a:rPr lang="en-US" sz="2800" dirty="0"/>
              <a:t>SESSION ONE</a:t>
            </a:r>
          </a:p>
          <a:p>
            <a:pPr marL="514350" indent="-514350">
              <a:buFont typeface="+mj-lt"/>
              <a:buAutoNum type="arabicPeriod"/>
            </a:pPr>
            <a:r>
              <a:rPr lang="en-US" sz="2800" dirty="0"/>
              <a:t>Anticipatory Set: Have students look at the 2 maps of Arizona (Landmarks in Arizona Map and Arizona Cities, with Latitude and Longitude Map). </a:t>
            </a:r>
          </a:p>
          <a:p>
            <a:pPr lvl="2"/>
            <a:r>
              <a:rPr lang="en-US" sz="2600" dirty="0"/>
              <a:t>Ask a few students to comment on places they have visited that are listed on the map. </a:t>
            </a:r>
          </a:p>
          <a:p>
            <a:pPr lvl="2"/>
            <a:r>
              <a:rPr lang="en-US" sz="2600" dirty="0"/>
              <a:t>Review the definitions of a human and physical feature. (Human features are those things created by man—dams, monuments, mines, etc. Physical features are created by nature: rivers, mountains, deserts, etc.) </a:t>
            </a:r>
          </a:p>
          <a:p>
            <a:pPr lvl="2"/>
            <a:r>
              <a:rPr lang="en-US" sz="2600" dirty="0"/>
              <a:t>Now have the students look for human features on the Landmarks map and then physical features. For example for Sunrise Ski Resort, the resort is manmade as well as the human enjoying the snow. However, the mountain and the snow are physical features. </a:t>
            </a:r>
          </a:p>
        </p:txBody>
      </p:sp>
      <p:pic>
        <p:nvPicPr>
          <p:cNvPr id="6" name="Picture 5">
            <a:extLst>
              <a:ext uri="{FF2B5EF4-FFF2-40B4-BE49-F238E27FC236}">
                <a16:creationId xmlns:a16="http://schemas.microsoft.com/office/drawing/2014/main" id="{1A22616C-8043-2C48-AC17-880C3AD39A12}"/>
              </a:ext>
            </a:extLst>
          </p:cNvPr>
          <p:cNvPicPr>
            <a:picLocks noChangeAspect="1"/>
          </p:cNvPicPr>
          <p:nvPr/>
        </p:nvPicPr>
        <p:blipFill>
          <a:blip r:embed="rId2"/>
          <a:stretch>
            <a:fillRect/>
          </a:stretch>
        </p:blipFill>
        <p:spPr>
          <a:xfrm>
            <a:off x="5661494" y="1996447"/>
            <a:ext cx="2931015" cy="3777916"/>
          </a:xfrm>
          <a:prstGeom prst="rect">
            <a:avLst/>
          </a:prstGeom>
        </p:spPr>
      </p:pic>
      <p:pic>
        <p:nvPicPr>
          <p:cNvPr id="8" name="Picture 7">
            <a:extLst>
              <a:ext uri="{FF2B5EF4-FFF2-40B4-BE49-F238E27FC236}">
                <a16:creationId xmlns:a16="http://schemas.microsoft.com/office/drawing/2014/main" id="{C6F9D73E-3852-8343-8A38-BF2D519E0800}"/>
              </a:ext>
            </a:extLst>
          </p:cNvPr>
          <p:cNvPicPr>
            <a:picLocks noChangeAspect="1"/>
          </p:cNvPicPr>
          <p:nvPr/>
        </p:nvPicPr>
        <p:blipFill>
          <a:blip r:embed="rId3"/>
          <a:stretch>
            <a:fillRect/>
          </a:stretch>
        </p:blipFill>
        <p:spPr>
          <a:xfrm>
            <a:off x="8839215" y="1996447"/>
            <a:ext cx="2901877" cy="3777916"/>
          </a:xfrm>
          <a:prstGeom prst="rect">
            <a:avLst/>
          </a:prstGeom>
        </p:spPr>
      </p:pic>
    </p:spTree>
    <p:extLst>
      <p:ext uri="{BB962C8B-B14F-4D97-AF65-F5344CB8AC3E}">
        <p14:creationId xmlns:p14="http://schemas.microsoft.com/office/powerpoint/2010/main" val="1268040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A3DBE-6C0A-9B47-B640-935D34783C9B}"/>
              </a:ext>
            </a:extLst>
          </p:cNvPr>
          <p:cNvSpPr>
            <a:spLocks noGrp="1"/>
          </p:cNvSpPr>
          <p:nvPr>
            <p:ph type="title"/>
          </p:nvPr>
        </p:nvSpPr>
        <p:spPr>
          <a:xfrm>
            <a:off x="466863" y="82193"/>
            <a:ext cx="10931702" cy="1456394"/>
          </a:xfrm>
        </p:spPr>
        <p:txBody>
          <a:bodyPr>
            <a:normAutofit fontScale="90000"/>
          </a:bodyPr>
          <a:lstStyle/>
          <a:p>
            <a:br>
              <a:rPr lang="en-US" sz="2700" b="1" dirty="0"/>
            </a:br>
            <a:r>
              <a:rPr lang="en-US" altLang="en-US" sz="2400" b="1" dirty="0" err="1">
                <a:solidFill>
                  <a:srgbClr val="000000"/>
                </a:solidFill>
              </a:rPr>
              <a:t>dogstails</a:t>
            </a:r>
            <a:r>
              <a:rPr lang="en-US" altLang="en-US" sz="2400" b="1" dirty="0">
                <a:solidFill>
                  <a:srgbClr val="000000"/>
                </a:solidFill>
              </a:rPr>
              <a:t>: An Introduction to Map Reading</a:t>
            </a:r>
            <a:br>
              <a:rPr lang="en-US" altLang="en-US" sz="2400" b="1" dirty="0">
                <a:solidFill>
                  <a:srgbClr val="000000"/>
                </a:solidFill>
              </a:rPr>
            </a:br>
            <a:r>
              <a:rPr lang="en-US" altLang="en-US" sz="2400" b="1" cap="none" dirty="0">
                <a:solidFill>
                  <a:srgbClr val="000000"/>
                </a:solidFill>
              </a:rPr>
              <a:t>By Gale Ekiss</a:t>
            </a:r>
            <a:br>
              <a:rPr lang="en-US" dirty="0"/>
            </a:br>
            <a:endParaRPr lang="en-US" dirty="0"/>
          </a:p>
        </p:txBody>
      </p:sp>
      <p:sp>
        <p:nvSpPr>
          <p:cNvPr id="4" name="Content Placeholder 3">
            <a:extLst>
              <a:ext uri="{FF2B5EF4-FFF2-40B4-BE49-F238E27FC236}">
                <a16:creationId xmlns:a16="http://schemas.microsoft.com/office/drawing/2014/main" id="{B20FEBAD-E575-4D46-BE34-E8EC9B012AE8}"/>
              </a:ext>
            </a:extLst>
          </p:cNvPr>
          <p:cNvSpPr>
            <a:spLocks noGrp="1"/>
          </p:cNvSpPr>
          <p:nvPr>
            <p:ph sz="half" idx="1"/>
          </p:nvPr>
        </p:nvSpPr>
        <p:spPr>
          <a:xfrm>
            <a:off x="898170" y="1793851"/>
            <a:ext cx="4193384" cy="2930549"/>
          </a:xfrm>
        </p:spPr>
        <p:txBody>
          <a:bodyPr>
            <a:normAutofit fontScale="92500" lnSpcReduction="10000"/>
          </a:bodyPr>
          <a:lstStyle/>
          <a:p>
            <a:pPr marL="0" indent="0">
              <a:buNone/>
            </a:pPr>
            <a:r>
              <a:rPr lang="en-US" sz="2800" dirty="0"/>
              <a:t>Products completed during this lesson will require students to:</a:t>
            </a:r>
          </a:p>
          <a:p>
            <a:pPr>
              <a:buFont typeface="Wingdings" pitchFamily="2" charset="2"/>
              <a:buChar char="Ø"/>
            </a:pPr>
            <a:r>
              <a:rPr lang="en-US" sz="2800" dirty="0"/>
              <a:t>Evaluate the quality of maps.</a:t>
            </a:r>
          </a:p>
          <a:p>
            <a:pPr>
              <a:buFont typeface="Wingdings" pitchFamily="2" charset="2"/>
              <a:buChar char="Ø"/>
            </a:pPr>
            <a:r>
              <a:rPr lang="en-US" sz="2800" dirty="0"/>
              <a:t>Create maps of good quality.</a:t>
            </a:r>
          </a:p>
          <a:p>
            <a:pPr>
              <a:buFont typeface="Wingdings" pitchFamily="2" charset="2"/>
              <a:buChar char="Ø"/>
            </a:pPr>
            <a:endParaRPr lang="en-US" sz="2800" dirty="0"/>
          </a:p>
        </p:txBody>
      </p:sp>
      <p:pic>
        <p:nvPicPr>
          <p:cNvPr id="15" name="Picture 9" descr="MP900446598.JPG                                                000AA6CCMacintosh HD                   C3E2EE36:">
            <a:extLst>
              <a:ext uri="{FF2B5EF4-FFF2-40B4-BE49-F238E27FC236}">
                <a16:creationId xmlns:a16="http://schemas.microsoft.com/office/drawing/2014/main" id="{804ED6B7-378A-9847-9C9E-9AB04DEE252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21567" y="4474734"/>
            <a:ext cx="1049004" cy="1357986"/>
          </a:xfrm>
          <a:prstGeom prst="rect">
            <a:avLst/>
          </a:prstGeom>
          <a:noFill/>
          <a:ln w="28575">
            <a:solidFill>
              <a:srgbClr val="000000"/>
            </a:solidFill>
            <a:miter lim="800000"/>
            <a:headEnd/>
            <a:tailEnd/>
          </a:ln>
          <a:effectLst>
            <a:outerShdw blurRad="63500" dist="107763" dir="2700000" algn="ctr" rotWithShape="0">
              <a:srgbClr val="000000">
                <a:alpha val="74997"/>
              </a:srgbClr>
            </a:outerShdw>
          </a:effectLst>
          <a:extLst>
            <a:ext uri="{909E8E84-426E-40dd-AFC4-6F175D3DCCD1}"/>
          </a:extLst>
        </p:spPr>
      </p:pic>
      <p:pic>
        <p:nvPicPr>
          <p:cNvPr id="10" name="Picture 9">
            <a:extLst>
              <a:ext uri="{FF2B5EF4-FFF2-40B4-BE49-F238E27FC236}">
                <a16:creationId xmlns:a16="http://schemas.microsoft.com/office/drawing/2014/main" id="{13DD74BE-83DD-BC4B-AC7C-D132E84C1DB8}"/>
              </a:ext>
            </a:extLst>
          </p:cNvPr>
          <p:cNvPicPr>
            <a:picLocks noChangeAspect="1"/>
          </p:cNvPicPr>
          <p:nvPr/>
        </p:nvPicPr>
        <p:blipFill>
          <a:blip r:embed="rId3"/>
          <a:stretch>
            <a:fillRect/>
          </a:stretch>
        </p:blipFill>
        <p:spPr>
          <a:xfrm>
            <a:off x="5151806" y="2016752"/>
            <a:ext cx="1851781" cy="1794928"/>
          </a:xfrm>
          <a:prstGeom prst="rect">
            <a:avLst/>
          </a:prstGeom>
          <a:ln w="57150">
            <a:solidFill>
              <a:schemeClr val="tx1"/>
            </a:solidFill>
          </a:ln>
          <a:effectLst>
            <a:outerShdw blurRad="50800" dist="38100" dir="8100000" algn="tr" rotWithShape="0">
              <a:prstClr val="black">
                <a:alpha val="40000"/>
              </a:prstClr>
            </a:outerShdw>
          </a:effectLst>
        </p:spPr>
      </p:pic>
      <p:pic>
        <p:nvPicPr>
          <p:cNvPr id="11" name="Content Placeholder 10" descr="A close up of a map&#10;&#10;Description automatically generated">
            <a:extLst>
              <a:ext uri="{FF2B5EF4-FFF2-40B4-BE49-F238E27FC236}">
                <a16:creationId xmlns:a16="http://schemas.microsoft.com/office/drawing/2014/main" id="{33D0A13E-8F2E-6546-8090-18D130F7AD27}"/>
              </a:ext>
            </a:extLst>
          </p:cNvPr>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7675529" y="1629437"/>
            <a:ext cx="3723036" cy="4818048"/>
          </a:xfrm>
        </p:spPr>
      </p:pic>
      <p:sp>
        <p:nvSpPr>
          <p:cNvPr id="5" name="TextBox 4">
            <a:extLst>
              <a:ext uri="{FF2B5EF4-FFF2-40B4-BE49-F238E27FC236}">
                <a16:creationId xmlns:a16="http://schemas.microsoft.com/office/drawing/2014/main" id="{99152390-312F-FF47-8DAC-240780F1AE20}"/>
              </a:ext>
            </a:extLst>
          </p:cNvPr>
          <p:cNvSpPr txBox="1"/>
          <p:nvPr/>
        </p:nvSpPr>
        <p:spPr>
          <a:xfrm>
            <a:off x="1173480" y="5153727"/>
            <a:ext cx="3723036" cy="1200329"/>
          </a:xfrm>
          <a:prstGeom prst="rect">
            <a:avLst/>
          </a:prstGeom>
          <a:noFill/>
        </p:spPr>
        <p:txBody>
          <a:bodyPr wrap="square" rtlCol="0">
            <a:spAutoFit/>
          </a:bodyPr>
          <a:lstStyle/>
          <a:p>
            <a:r>
              <a:rPr lang="en-US" dirty="0"/>
              <a:t>Demonstration of Gale explaining the DOGSTAILS lesson: </a:t>
            </a:r>
            <a:r>
              <a:rPr lang="en-US" dirty="0">
                <a:hlinkClick r:id="rId5"/>
              </a:rPr>
              <a:t>https://www.youtube.com/watch?v=gnbqi6HjyK4</a:t>
            </a:r>
            <a:endParaRPr lang="en-US" dirty="0"/>
          </a:p>
        </p:txBody>
      </p:sp>
    </p:spTree>
    <p:extLst>
      <p:ext uri="{BB962C8B-B14F-4D97-AF65-F5344CB8AC3E}">
        <p14:creationId xmlns:p14="http://schemas.microsoft.com/office/powerpoint/2010/main" val="23720084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385B-9A95-A142-88B2-FFEC30D04E2A}"/>
              </a:ext>
            </a:extLst>
          </p:cNvPr>
          <p:cNvSpPr>
            <a:spLocks noGrp="1"/>
          </p:cNvSpPr>
          <p:nvPr>
            <p:ph type="title"/>
          </p:nvPr>
        </p:nvSpPr>
        <p:spPr>
          <a:xfrm>
            <a:off x="1420586" y="150304"/>
            <a:ext cx="9552214" cy="1188720"/>
          </a:xfrm>
        </p:spPr>
        <p:txBody>
          <a:bodyPr>
            <a:normAutofit/>
          </a:bodyPr>
          <a:lstStyle/>
          <a:p>
            <a:r>
              <a:rPr lang="en-US" dirty="0"/>
              <a:t>Arizona: way out west and witty</a:t>
            </a:r>
            <a:br>
              <a:rPr lang="en-US" dirty="0"/>
            </a:br>
            <a:r>
              <a:rPr lang="en-US" cap="none" dirty="0"/>
              <a:t>BY Gale </a:t>
            </a:r>
            <a:r>
              <a:rPr lang="en-US" cap="none" dirty="0" err="1"/>
              <a:t>Olp</a:t>
            </a:r>
            <a:r>
              <a:rPr lang="en-US" cap="none" dirty="0"/>
              <a:t> Ekiss</a:t>
            </a:r>
            <a:endParaRPr lang="en-US" b="1" dirty="0"/>
          </a:p>
        </p:txBody>
      </p:sp>
      <p:sp>
        <p:nvSpPr>
          <p:cNvPr id="5" name="Content Placeholder 4">
            <a:extLst>
              <a:ext uri="{FF2B5EF4-FFF2-40B4-BE49-F238E27FC236}">
                <a16:creationId xmlns:a16="http://schemas.microsoft.com/office/drawing/2014/main" id="{B06309DC-5DDE-364D-AF06-CBBD6A42FC27}"/>
              </a:ext>
            </a:extLst>
          </p:cNvPr>
          <p:cNvSpPr>
            <a:spLocks noGrp="1"/>
          </p:cNvSpPr>
          <p:nvPr>
            <p:ph sz="half" idx="2"/>
          </p:nvPr>
        </p:nvSpPr>
        <p:spPr>
          <a:xfrm>
            <a:off x="112296" y="1507958"/>
            <a:ext cx="5302492" cy="5199738"/>
          </a:xfrm>
        </p:spPr>
        <p:txBody>
          <a:bodyPr>
            <a:normAutofit/>
          </a:bodyPr>
          <a:lstStyle/>
          <a:p>
            <a:pPr marL="514350" indent="-514350">
              <a:buFont typeface="+mj-lt"/>
              <a:buAutoNum type="arabicPeriod" startAt="2"/>
            </a:pPr>
            <a:r>
              <a:rPr lang="en-US" sz="2800" dirty="0"/>
              <a:t>Now give students the directions to read through (individually, as a group, or as a small group) Arizona : Way Out West and Witty. </a:t>
            </a:r>
          </a:p>
          <a:p>
            <a:pPr lvl="2"/>
            <a:r>
              <a:rPr lang="en-US" sz="2600" dirty="0"/>
              <a:t>As they enjoy the book and activities, they should be listing on the Student Note Taking Worksheet examples of human and physical features mentioned in the book. </a:t>
            </a:r>
          </a:p>
        </p:txBody>
      </p:sp>
      <p:pic>
        <p:nvPicPr>
          <p:cNvPr id="7" name="Picture 6">
            <a:extLst>
              <a:ext uri="{FF2B5EF4-FFF2-40B4-BE49-F238E27FC236}">
                <a16:creationId xmlns:a16="http://schemas.microsoft.com/office/drawing/2014/main" id="{C9E1A87F-1E4B-0D4A-8CE6-577A2BB3873D}"/>
              </a:ext>
            </a:extLst>
          </p:cNvPr>
          <p:cNvPicPr>
            <a:picLocks noChangeAspect="1"/>
          </p:cNvPicPr>
          <p:nvPr/>
        </p:nvPicPr>
        <p:blipFill>
          <a:blip r:embed="rId2"/>
          <a:stretch>
            <a:fillRect/>
          </a:stretch>
        </p:blipFill>
        <p:spPr>
          <a:xfrm>
            <a:off x="6642736" y="1557688"/>
            <a:ext cx="3807540" cy="4965032"/>
          </a:xfrm>
          <a:prstGeom prst="rect">
            <a:avLst/>
          </a:prstGeom>
        </p:spPr>
      </p:pic>
    </p:spTree>
    <p:extLst>
      <p:ext uri="{BB962C8B-B14F-4D97-AF65-F5344CB8AC3E}">
        <p14:creationId xmlns:p14="http://schemas.microsoft.com/office/powerpoint/2010/main" val="21395915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385B-9A95-A142-88B2-FFEC30D04E2A}"/>
              </a:ext>
            </a:extLst>
          </p:cNvPr>
          <p:cNvSpPr>
            <a:spLocks noGrp="1"/>
          </p:cNvSpPr>
          <p:nvPr>
            <p:ph type="title"/>
          </p:nvPr>
        </p:nvSpPr>
        <p:spPr>
          <a:xfrm>
            <a:off x="1420586" y="150304"/>
            <a:ext cx="9552214" cy="1188720"/>
          </a:xfrm>
        </p:spPr>
        <p:txBody>
          <a:bodyPr>
            <a:normAutofit/>
          </a:bodyPr>
          <a:lstStyle/>
          <a:p>
            <a:r>
              <a:rPr lang="en-US" dirty="0"/>
              <a:t>Arizona: way out west and witty</a:t>
            </a:r>
            <a:br>
              <a:rPr lang="en-US" dirty="0"/>
            </a:br>
            <a:r>
              <a:rPr lang="en-US" cap="none" dirty="0"/>
              <a:t>BY Gale </a:t>
            </a:r>
            <a:r>
              <a:rPr lang="en-US" cap="none" dirty="0" err="1"/>
              <a:t>Olp</a:t>
            </a:r>
            <a:r>
              <a:rPr lang="en-US" cap="none" dirty="0"/>
              <a:t> Ekiss</a:t>
            </a:r>
            <a:endParaRPr lang="en-US" b="1" dirty="0"/>
          </a:p>
        </p:txBody>
      </p:sp>
      <p:sp>
        <p:nvSpPr>
          <p:cNvPr id="5" name="Content Placeholder 4">
            <a:extLst>
              <a:ext uri="{FF2B5EF4-FFF2-40B4-BE49-F238E27FC236}">
                <a16:creationId xmlns:a16="http://schemas.microsoft.com/office/drawing/2014/main" id="{B06309DC-5DDE-364D-AF06-CBBD6A42FC27}"/>
              </a:ext>
            </a:extLst>
          </p:cNvPr>
          <p:cNvSpPr>
            <a:spLocks noGrp="1"/>
          </p:cNvSpPr>
          <p:nvPr>
            <p:ph sz="half" idx="2"/>
          </p:nvPr>
        </p:nvSpPr>
        <p:spPr>
          <a:xfrm>
            <a:off x="6432884" y="1427748"/>
            <a:ext cx="5302492" cy="5999747"/>
          </a:xfrm>
        </p:spPr>
        <p:txBody>
          <a:bodyPr>
            <a:normAutofit fontScale="70000" lnSpcReduction="20000"/>
          </a:bodyPr>
          <a:lstStyle/>
          <a:p>
            <a:pPr marL="457200" lvl="2" indent="0">
              <a:buNone/>
            </a:pPr>
            <a:r>
              <a:rPr lang="en-US" sz="2800" dirty="0"/>
              <a:t>SESSION TWO to SESSION SEVEN</a:t>
            </a:r>
          </a:p>
          <a:p>
            <a:pPr marL="742950" lvl="1" indent="-514350">
              <a:buFont typeface="+mj-lt"/>
              <a:buAutoNum type="arabicPeriod" startAt="3"/>
            </a:pPr>
            <a:r>
              <a:rPr lang="en-US" sz="2800" dirty="0"/>
              <a:t>Continue reading the book and completing the Student Note Taking Worksheet(s). </a:t>
            </a:r>
          </a:p>
          <a:p>
            <a:pPr marL="742950" lvl="1" indent="-514350">
              <a:buFont typeface="+mj-lt"/>
              <a:buAutoNum type="arabicPeriod" startAt="3"/>
            </a:pPr>
            <a:r>
              <a:rPr lang="en-US" sz="2800" dirty="0"/>
              <a:t>At the end of Session Seven, have the students draw out of a “hat” one of the 25 cities listed on the Arizona Cities, with Latitude and Longitude Map as well as you can. </a:t>
            </a:r>
          </a:p>
          <a:p>
            <a:pPr lvl="3"/>
            <a:r>
              <a:rPr lang="en-US" sz="2800" dirty="0"/>
              <a:t>Also add Sierra Vista, Glendale, Tempe, Florence, Cornville, Show Low, Tuba City, </a:t>
            </a:r>
            <a:r>
              <a:rPr lang="en-US" sz="2800" dirty="0" err="1"/>
              <a:t>Chinle</a:t>
            </a:r>
            <a:r>
              <a:rPr lang="en-US" sz="2800" dirty="0"/>
              <a:t>, Williams, Snowflake, Dewey, Bagdad, Surprise, Carefree, Apache Junction, Miami, Green Valley, Cave Creek, Wickenburg, Bisbee, Chandler, Holbrook, and Jerome that are mentioned in the book. </a:t>
            </a:r>
          </a:p>
          <a:p>
            <a:pPr lvl="3"/>
            <a:r>
              <a:rPr lang="en-US" sz="2800" dirty="0"/>
              <a:t>Each child will focus on their selected community for Session Eight through Ten. </a:t>
            </a:r>
            <a:endParaRPr lang="en-US" sz="2600" dirty="0"/>
          </a:p>
        </p:txBody>
      </p:sp>
      <p:pic>
        <p:nvPicPr>
          <p:cNvPr id="3" name="Picture 2">
            <a:extLst>
              <a:ext uri="{FF2B5EF4-FFF2-40B4-BE49-F238E27FC236}">
                <a16:creationId xmlns:a16="http://schemas.microsoft.com/office/drawing/2014/main" id="{63234310-E8B8-094F-9844-C714D350A17C}"/>
              </a:ext>
            </a:extLst>
          </p:cNvPr>
          <p:cNvPicPr>
            <a:picLocks noChangeAspect="1"/>
          </p:cNvPicPr>
          <p:nvPr/>
        </p:nvPicPr>
        <p:blipFill>
          <a:blip r:embed="rId2"/>
          <a:stretch>
            <a:fillRect/>
          </a:stretch>
        </p:blipFill>
        <p:spPr>
          <a:xfrm>
            <a:off x="295745" y="2695900"/>
            <a:ext cx="3071729" cy="2236219"/>
          </a:xfrm>
          <a:prstGeom prst="rect">
            <a:avLst/>
          </a:prstGeom>
        </p:spPr>
      </p:pic>
      <p:pic>
        <p:nvPicPr>
          <p:cNvPr id="6" name="Picture 5">
            <a:extLst>
              <a:ext uri="{FF2B5EF4-FFF2-40B4-BE49-F238E27FC236}">
                <a16:creationId xmlns:a16="http://schemas.microsoft.com/office/drawing/2014/main" id="{8EE6A01A-FF74-F84F-B79D-27CE9288567A}"/>
              </a:ext>
            </a:extLst>
          </p:cNvPr>
          <p:cNvPicPr>
            <a:picLocks noChangeAspect="1"/>
          </p:cNvPicPr>
          <p:nvPr/>
        </p:nvPicPr>
        <p:blipFill>
          <a:blip r:embed="rId3"/>
          <a:stretch>
            <a:fillRect/>
          </a:stretch>
        </p:blipFill>
        <p:spPr>
          <a:xfrm>
            <a:off x="3495811" y="2017690"/>
            <a:ext cx="2787270" cy="3592637"/>
          </a:xfrm>
          <a:prstGeom prst="rect">
            <a:avLst/>
          </a:prstGeom>
        </p:spPr>
      </p:pic>
    </p:spTree>
    <p:extLst>
      <p:ext uri="{BB962C8B-B14F-4D97-AF65-F5344CB8AC3E}">
        <p14:creationId xmlns:p14="http://schemas.microsoft.com/office/powerpoint/2010/main" val="41954958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385B-9A95-A142-88B2-FFEC30D04E2A}"/>
              </a:ext>
            </a:extLst>
          </p:cNvPr>
          <p:cNvSpPr>
            <a:spLocks noGrp="1"/>
          </p:cNvSpPr>
          <p:nvPr>
            <p:ph type="title"/>
          </p:nvPr>
        </p:nvSpPr>
        <p:spPr>
          <a:xfrm>
            <a:off x="1420586" y="150304"/>
            <a:ext cx="9552214" cy="1188720"/>
          </a:xfrm>
        </p:spPr>
        <p:txBody>
          <a:bodyPr>
            <a:normAutofit/>
          </a:bodyPr>
          <a:lstStyle/>
          <a:p>
            <a:r>
              <a:rPr lang="en-US" dirty="0"/>
              <a:t>Arizona: way out west and witty</a:t>
            </a:r>
            <a:br>
              <a:rPr lang="en-US" dirty="0"/>
            </a:br>
            <a:r>
              <a:rPr lang="en-US" cap="none" dirty="0"/>
              <a:t>BY Gale </a:t>
            </a:r>
            <a:r>
              <a:rPr lang="en-US" cap="none" dirty="0" err="1"/>
              <a:t>Olp</a:t>
            </a:r>
            <a:r>
              <a:rPr lang="en-US" cap="none" dirty="0"/>
              <a:t> Ekiss</a:t>
            </a:r>
            <a:endParaRPr lang="en-US" b="1" dirty="0"/>
          </a:p>
        </p:txBody>
      </p:sp>
      <p:sp>
        <p:nvSpPr>
          <p:cNvPr id="5" name="Content Placeholder 4">
            <a:extLst>
              <a:ext uri="{FF2B5EF4-FFF2-40B4-BE49-F238E27FC236}">
                <a16:creationId xmlns:a16="http://schemas.microsoft.com/office/drawing/2014/main" id="{B06309DC-5DDE-364D-AF06-CBBD6A42FC27}"/>
              </a:ext>
            </a:extLst>
          </p:cNvPr>
          <p:cNvSpPr>
            <a:spLocks noGrp="1"/>
          </p:cNvSpPr>
          <p:nvPr>
            <p:ph sz="half" idx="2"/>
          </p:nvPr>
        </p:nvSpPr>
        <p:spPr>
          <a:xfrm>
            <a:off x="112296" y="1427749"/>
            <a:ext cx="5302492" cy="5279948"/>
          </a:xfrm>
        </p:spPr>
        <p:txBody>
          <a:bodyPr>
            <a:normAutofit fontScale="77500" lnSpcReduction="20000"/>
          </a:bodyPr>
          <a:lstStyle/>
          <a:p>
            <a:pPr marL="457200" lvl="2" indent="0">
              <a:buNone/>
            </a:pPr>
            <a:r>
              <a:rPr lang="en-US" sz="2800" dirty="0"/>
              <a:t>SESSION EIGHT to TEN </a:t>
            </a:r>
          </a:p>
          <a:p>
            <a:pPr marL="514350" indent="-514350">
              <a:buFont typeface="+mj-lt"/>
              <a:buAutoNum type="arabicPeriod" startAt="5"/>
            </a:pPr>
            <a:r>
              <a:rPr lang="en-US" sz="3000" dirty="0"/>
              <a:t>Share the Scoring Guide for the Arizona Atlas and explain what each page should include. Then share the template (either paper, electronic, or power point version). And finally explain the Note Taking Worksheet for Internet Research. </a:t>
            </a:r>
          </a:p>
          <a:p>
            <a:pPr marL="514350" indent="-514350">
              <a:buFont typeface="+mj-lt"/>
              <a:buAutoNum type="arabicPeriod" startAt="5"/>
            </a:pPr>
            <a:r>
              <a:rPr lang="en-US" sz="3000" dirty="0"/>
              <a:t>If students are not done by SESSION TEN, homework may be required. If students finish early, they can create the cover, table of contents, and decide the order of the communities (alphabetical, north to south, largest communities to smallest). </a:t>
            </a:r>
            <a:r>
              <a:rPr lang="en-US" sz="3000" b="1" dirty="0"/>
              <a:t>Then assemble the pages into your Arizona Atlas</a:t>
            </a:r>
            <a:endParaRPr lang="en-US" sz="2800" b="1" dirty="0"/>
          </a:p>
        </p:txBody>
      </p:sp>
      <p:pic>
        <p:nvPicPr>
          <p:cNvPr id="7" name="Picture 6">
            <a:extLst>
              <a:ext uri="{FF2B5EF4-FFF2-40B4-BE49-F238E27FC236}">
                <a16:creationId xmlns:a16="http://schemas.microsoft.com/office/drawing/2014/main" id="{9E65BCF0-74E8-FF4C-8062-F4BAB0C57400}"/>
              </a:ext>
            </a:extLst>
          </p:cNvPr>
          <p:cNvPicPr>
            <a:picLocks noChangeAspect="1"/>
          </p:cNvPicPr>
          <p:nvPr/>
        </p:nvPicPr>
        <p:blipFill>
          <a:blip r:embed="rId2"/>
          <a:stretch>
            <a:fillRect/>
          </a:stretch>
        </p:blipFill>
        <p:spPr>
          <a:xfrm>
            <a:off x="5944285" y="3565847"/>
            <a:ext cx="2342624" cy="2959767"/>
          </a:xfrm>
          <a:prstGeom prst="rect">
            <a:avLst/>
          </a:prstGeom>
        </p:spPr>
      </p:pic>
      <p:pic>
        <p:nvPicPr>
          <p:cNvPr id="9" name="Picture 8">
            <a:extLst>
              <a:ext uri="{FF2B5EF4-FFF2-40B4-BE49-F238E27FC236}">
                <a16:creationId xmlns:a16="http://schemas.microsoft.com/office/drawing/2014/main" id="{4472F399-FB1A-0E4D-9BB9-DB74A62B14B5}"/>
              </a:ext>
            </a:extLst>
          </p:cNvPr>
          <p:cNvPicPr>
            <a:picLocks noChangeAspect="1"/>
          </p:cNvPicPr>
          <p:nvPr/>
        </p:nvPicPr>
        <p:blipFill>
          <a:blip r:embed="rId3"/>
          <a:stretch>
            <a:fillRect/>
          </a:stretch>
        </p:blipFill>
        <p:spPr>
          <a:xfrm>
            <a:off x="9435712" y="1427749"/>
            <a:ext cx="2410944" cy="3072063"/>
          </a:xfrm>
          <a:prstGeom prst="rect">
            <a:avLst/>
          </a:prstGeom>
        </p:spPr>
      </p:pic>
      <p:pic>
        <p:nvPicPr>
          <p:cNvPr id="11" name="Picture 10">
            <a:extLst>
              <a:ext uri="{FF2B5EF4-FFF2-40B4-BE49-F238E27FC236}">
                <a16:creationId xmlns:a16="http://schemas.microsoft.com/office/drawing/2014/main" id="{7102F1F3-6597-474D-9A20-9292B9FBFFC4}"/>
              </a:ext>
            </a:extLst>
          </p:cNvPr>
          <p:cNvPicPr>
            <a:picLocks noChangeAspect="1"/>
          </p:cNvPicPr>
          <p:nvPr/>
        </p:nvPicPr>
        <p:blipFill>
          <a:blip r:embed="rId4"/>
          <a:stretch>
            <a:fillRect/>
          </a:stretch>
        </p:blipFill>
        <p:spPr>
          <a:xfrm>
            <a:off x="7712395" y="2362199"/>
            <a:ext cx="2455714" cy="3072063"/>
          </a:xfrm>
          <a:prstGeom prst="rect">
            <a:avLst/>
          </a:prstGeom>
        </p:spPr>
      </p:pic>
    </p:spTree>
    <p:extLst>
      <p:ext uri="{BB962C8B-B14F-4D97-AF65-F5344CB8AC3E}">
        <p14:creationId xmlns:p14="http://schemas.microsoft.com/office/powerpoint/2010/main" val="36232650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385B-9A95-A142-88B2-FFEC30D04E2A}"/>
              </a:ext>
            </a:extLst>
          </p:cNvPr>
          <p:cNvSpPr>
            <a:spLocks noGrp="1"/>
          </p:cNvSpPr>
          <p:nvPr>
            <p:ph type="title"/>
          </p:nvPr>
        </p:nvSpPr>
        <p:spPr>
          <a:xfrm>
            <a:off x="1420586" y="150304"/>
            <a:ext cx="9552214" cy="1188720"/>
          </a:xfrm>
        </p:spPr>
        <p:txBody>
          <a:bodyPr>
            <a:normAutofit/>
          </a:bodyPr>
          <a:lstStyle/>
          <a:p>
            <a:r>
              <a:rPr lang="en-US" dirty="0"/>
              <a:t>Arizona: way out west and witty</a:t>
            </a:r>
            <a:br>
              <a:rPr lang="en-US" dirty="0"/>
            </a:br>
            <a:r>
              <a:rPr lang="en-US" cap="none" dirty="0"/>
              <a:t>BY Gale </a:t>
            </a:r>
            <a:r>
              <a:rPr lang="en-US" cap="none" dirty="0" err="1"/>
              <a:t>Olp</a:t>
            </a:r>
            <a:r>
              <a:rPr lang="en-US" cap="none" dirty="0"/>
              <a:t> Ekiss</a:t>
            </a:r>
            <a:endParaRPr lang="en-US" b="1" dirty="0"/>
          </a:p>
        </p:txBody>
      </p:sp>
      <p:pic>
        <p:nvPicPr>
          <p:cNvPr id="8" name="Picture 7">
            <a:extLst>
              <a:ext uri="{FF2B5EF4-FFF2-40B4-BE49-F238E27FC236}">
                <a16:creationId xmlns:a16="http://schemas.microsoft.com/office/drawing/2014/main" id="{36A89A65-39A2-6948-8DA6-78A3A35AD473}"/>
              </a:ext>
            </a:extLst>
          </p:cNvPr>
          <p:cNvPicPr>
            <a:picLocks noChangeAspect="1"/>
          </p:cNvPicPr>
          <p:nvPr/>
        </p:nvPicPr>
        <p:blipFill>
          <a:blip r:embed="rId2"/>
          <a:stretch>
            <a:fillRect/>
          </a:stretch>
        </p:blipFill>
        <p:spPr>
          <a:xfrm>
            <a:off x="162781" y="1558896"/>
            <a:ext cx="3804905" cy="4746066"/>
          </a:xfrm>
          <a:prstGeom prst="rect">
            <a:avLst/>
          </a:prstGeom>
        </p:spPr>
      </p:pic>
      <p:pic>
        <p:nvPicPr>
          <p:cNvPr id="12" name="Picture 11">
            <a:extLst>
              <a:ext uri="{FF2B5EF4-FFF2-40B4-BE49-F238E27FC236}">
                <a16:creationId xmlns:a16="http://schemas.microsoft.com/office/drawing/2014/main" id="{AD5D6430-47F1-934A-8268-708AA8F78CDE}"/>
              </a:ext>
            </a:extLst>
          </p:cNvPr>
          <p:cNvPicPr>
            <a:picLocks noChangeAspect="1"/>
          </p:cNvPicPr>
          <p:nvPr/>
        </p:nvPicPr>
        <p:blipFill>
          <a:blip r:embed="rId3"/>
          <a:stretch>
            <a:fillRect/>
          </a:stretch>
        </p:blipFill>
        <p:spPr>
          <a:xfrm>
            <a:off x="4073666" y="1540042"/>
            <a:ext cx="3755454" cy="4746066"/>
          </a:xfrm>
          <a:prstGeom prst="rect">
            <a:avLst/>
          </a:prstGeom>
        </p:spPr>
      </p:pic>
      <p:pic>
        <p:nvPicPr>
          <p:cNvPr id="14" name="Picture 13">
            <a:extLst>
              <a:ext uri="{FF2B5EF4-FFF2-40B4-BE49-F238E27FC236}">
                <a16:creationId xmlns:a16="http://schemas.microsoft.com/office/drawing/2014/main" id="{E95D1C32-5272-E64D-95F8-ECE8FD27C5DB}"/>
              </a:ext>
            </a:extLst>
          </p:cNvPr>
          <p:cNvPicPr>
            <a:picLocks noChangeAspect="1"/>
          </p:cNvPicPr>
          <p:nvPr/>
        </p:nvPicPr>
        <p:blipFill>
          <a:blip r:embed="rId4"/>
          <a:stretch>
            <a:fillRect/>
          </a:stretch>
        </p:blipFill>
        <p:spPr>
          <a:xfrm>
            <a:off x="7935100" y="1558896"/>
            <a:ext cx="3800833" cy="4724400"/>
          </a:xfrm>
          <a:prstGeom prst="rect">
            <a:avLst/>
          </a:prstGeom>
        </p:spPr>
      </p:pic>
    </p:spTree>
    <p:extLst>
      <p:ext uri="{BB962C8B-B14F-4D97-AF65-F5344CB8AC3E}">
        <p14:creationId xmlns:p14="http://schemas.microsoft.com/office/powerpoint/2010/main" val="7670570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385B-9A95-A142-88B2-FFEC30D04E2A}"/>
              </a:ext>
            </a:extLst>
          </p:cNvPr>
          <p:cNvSpPr>
            <a:spLocks noGrp="1"/>
          </p:cNvSpPr>
          <p:nvPr>
            <p:ph type="title"/>
          </p:nvPr>
        </p:nvSpPr>
        <p:spPr>
          <a:xfrm>
            <a:off x="1420586" y="150304"/>
            <a:ext cx="9552214" cy="1188720"/>
          </a:xfrm>
        </p:spPr>
        <p:txBody>
          <a:bodyPr>
            <a:normAutofit/>
          </a:bodyPr>
          <a:lstStyle/>
          <a:p>
            <a:r>
              <a:rPr lang="en-US" dirty="0"/>
              <a:t>Arizona: way out west and witty</a:t>
            </a:r>
            <a:br>
              <a:rPr lang="en-US" dirty="0"/>
            </a:br>
            <a:r>
              <a:rPr lang="en-US" cap="none" dirty="0"/>
              <a:t>BY Gale </a:t>
            </a:r>
            <a:r>
              <a:rPr lang="en-US" cap="none" dirty="0" err="1"/>
              <a:t>Olp</a:t>
            </a:r>
            <a:r>
              <a:rPr lang="en-US" cap="none" dirty="0"/>
              <a:t> Ekiss</a:t>
            </a:r>
            <a:endParaRPr lang="en-US" b="1" dirty="0"/>
          </a:p>
        </p:txBody>
      </p:sp>
      <p:sp>
        <p:nvSpPr>
          <p:cNvPr id="5" name="Content Placeholder 4">
            <a:extLst>
              <a:ext uri="{FF2B5EF4-FFF2-40B4-BE49-F238E27FC236}">
                <a16:creationId xmlns:a16="http://schemas.microsoft.com/office/drawing/2014/main" id="{B06309DC-5DDE-364D-AF06-CBBD6A42FC27}"/>
              </a:ext>
            </a:extLst>
          </p:cNvPr>
          <p:cNvSpPr>
            <a:spLocks noGrp="1"/>
          </p:cNvSpPr>
          <p:nvPr>
            <p:ph sz="half" idx="2"/>
          </p:nvPr>
        </p:nvSpPr>
        <p:spPr>
          <a:xfrm>
            <a:off x="6338316" y="1878008"/>
            <a:ext cx="4871551" cy="4319592"/>
          </a:xfrm>
        </p:spPr>
        <p:txBody>
          <a:bodyPr>
            <a:normAutofit fontScale="92500" lnSpcReduction="20000"/>
          </a:bodyPr>
          <a:lstStyle/>
          <a:p>
            <a:pPr marL="0" indent="0">
              <a:buNone/>
            </a:pPr>
            <a:r>
              <a:rPr lang="en-US" sz="2800" dirty="0"/>
              <a:t>Products will require students to: </a:t>
            </a:r>
          </a:p>
          <a:p>
            <a:pPr marL="514350" indent="-514350">
              <a:buAutoNum type="arabicPeriod"/>
            </a:pPr>
            <a:r>
              <a:rPr lang="en-US" sz="2800" dirty="0"/>
              <a:t>describe communities in Arizona in terms of physical and human features. </a:t>
            </a:r>
          </a:p>
          <a:p>
            <a:pPr marL="514350" indent="-514350">
              <a:buAutoNum type="arabicPeriod"/>
            </a:pPr>
            <a:r>
              <a:rPr lang="en-US" sz="2800" dirty="0"/>
              <a:t>gather and summarize research from various sources including the internet.</a:t>
            </a:r>
          </a:p>
          <a:p>
            <a:pPr marL="514350" indent="-514350">
              <a:buAutoNum type="arabicPeriod"/>
            </a:pPr>
            <a:r>
              <a:rPr lang="en-US" sz="2800" dirty="0"/>
              <a:t>use correct conventions when writing.</a:t>
            </a:r>
          </a:p>
          <a:p>
            <a:pPr marL="514350" indent="-514350">
              <a:buAutoNum type="arabicPeriod"/>
            </a:pPr>
            <a:r>
              <a:rPr lang="en-US" sz="2800" dirty="0"/>
              <a:t>identify human from physical features.</a:t>
            </a:r>
          </a:p>
        </p:txBody>
      </p:sp>
      <p:sp>
        <p:nvSpPr>
          <p:cNvPr id="4" name="Content Placeholder 3">
            <a:extLst>
              <a:ext uri="{FF2B5EF4-FFF2-40B4-BE49-F238E27FC236}">
                <a16:creationId xmlns:a16="http://schemas.microsoft.com/office/drawing/2014/main" id="{E0C7E187-5704-1046-99B8-87855D4338A1}"/>
              </a:ext>
            </a:extLst>
          </p:cNvPr>
          <p:cNvSpPr>
            <a:spLocks noGrp="1"/>
          </p:cNvSpPr>
          <p:nvPr>
            <p:ph sz="half" idx="1"/>
          </p:nvPr>
        </p:nvSpPr>
        <p:spPr/>
        <p:txBody>
          <a:bodyPr>
            <a:normAutofit fontScale="92500" lnSpcReduction="20000"/>
          </a:bodyPr>
          <a:lstStyle/>
          <a:p>
            <a:endParaRPr lang="en-US"/>
          </a:p>
        </p:txBody>
      </p:sp>
      <p:pic>
        <p:nvPicPr>
          <p:cNvPr id="3" name="Picture 2">
            <a:extLst>
              <a:ext uri="{FF2B5EF4-FFF2-40B4-BE49-F238E27FC236}">
                <a16:creationId xmlns:a16="http://schemas.microsoft.com/office/drawing/2014/main" id="{85E29BAB-4E5B-B14C-90CC-06870B1A91B8}"/>
              </a:ext>
            </a:extLst>
          </p:cNvPr>
          <p:cNvPicPr>
            <a:picLocks noChangeAspect="1"/>
          </p:cNvPicPr>
          <p:nvPr/>
        </p:nvPicPr>
        <p:blipFill>
          <a:blip r:embed="rId2"/>
          <a:stretch>
            <a:fillRect/>
          </a:stretch>
        </p:blipFill>
        <p:spPr>
          <a:xfrm>
            <a:off x="542828" y="2193502"/>
            <a:ext cx="5553172" cy="3688603"/>
          </a:xfrm>
          <a:prstGeom prst="rect">
            <a:avLst/>
          </a:prstGeom>
        </p:spPr>
      </p:pic>
    </p:spTree>
    <p:extLst>
      <p:ext uri="{BB962C8B-B14F-4D97-AF65-F5344CB8AC3E}">
        <p14:creationId xmlns:p14="http://schemas.microsoft.com/office/powerpoint/2010/main" val="31898006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85EC2AE-6F7B-1C4C-A1CF-E144C455E56D}"/>
              </a:ext>
            </a:extLst>
          </p:cNvPr>
          <p:cNvSpPr>
            <a:spLocks noGrp="1"/>
          </p:cNvSpPr>
          <p:nvPr>
            <p:ph sz="half" idx="1"/>
          </p:nvPr>
        </p:nvSpPr>
        <p:spPr>
          <a:xfrm>
            <a:off x="2110082" y="2108983"/>
            <a:ext cx="3038310" cy="3959525"/>
          </a:xfrm>
        </p:spPr>
        <p:txBody>
          <a:bodyPr>
            <a:noAutofit/>
          </a:bodyPr>
          <a:lstStyle/>
          <a:p>
            <a:pPr marL="0" indent="0">
              <a:buNone/>
            </a:pPr>
            <a:r>
              <a:rPr lang="en-US" sz="2400" dirty="0"/>
              <a:t>In the Chat Box, write whether you would use this lesson in your classroom.</a:t>
            </a:r>
          </a:p>
          <a:p>
            <a:pPr>
              <a:buFont typeface="Wingdings" pitchFamily="2" charset="2"/>
              <a:buChar char="Ø"/>
            </a:pPr>
            <a:r>
              <a:rPr lang="en-US" sz="2400" dirty="0"/>
              <a:t> Yes</a:t>
            </a:r>
          </a:p>
          <a:p>
            <a:pPr>
              <a:buFont typeface="Wingdings" pitchFamily="2" charset="2"/>
              <a:buChar char="Ø"/>
            </a:pPr>
            <a:r>
              <a:rPr lang="en-US" sz="2400" dirty="0"/>
              <a:t>No</a:t>
            </a:r>
          </a:p>
          <a:p>
            <a:pPr marL="457200" indent="-457200">
              <a:buFont typeface="+mj-lt"/>
              <a:buAutoNum type="arabicPeriod" startAt="4"/>
            </a:pPr>
            <a:endParaRPr lang="en-US" sz="2400" dirty="0"/>
          </a:p>
        </p:txBody>
      </p:sp>
      <p:sp>
        <p:nvSpPr>
          <p:cNvPr id="5" name="Title 1">
            <a:extLst>
              <a:ext uri="{FF2B5EF4-FFF2-40B4-BE49-F238E27FC236}">
                <a16:creationId xmlns:a16="http://schemas.microsoft.com/office/drawing/2014/main" id="{394B6B2A-8FD0-AF4E-8329-D778ABB6816A}"/>
              </a:ext>
            </a:extLst>
          </p:cNvPr>
          <p:cNvSpPr>
            <a:spLocks noGrp="1"/>
          </p:cNvSpPr>
          <p:nvPr>
            <p:ph type="title"/>
          </p:nvPr>
        </p:nvSpPr>
        <p:spPr>
          <a:xfrm>
            <a:off x="1420586" y="150304"/>
            <a:ext cx="9552214" cy="1188720"/>
          </a:xfrm>
        </p:spPr>
        <p:txBody>
          <a:bodyPr>
            <a:normAutofit/>
          </a:bodyPr>
          <a:lstStyle/>
          <a:p>
            <a:r>
              <a:rPr lang="en-US" dirty="0"/>
              <a:t>Arizona: way out west and witty</a:t>
            </a:r>
            <a:br>
              <a:rPr lang="en-US" dirty="0"/>
            </a:br>
            <a:r>
              <a:rPr lang="en-US" cap="none" dirty="0"/>
              <a:t>BY Gale </a:t>
            </a:r>
            <a:r>
              <a:rPr lang="en-US" cap="none" dirty="0" err="1"/>
              <a:t>Olp</a:t>
            </a:r>
            <a:r>
              <a:rPr lang="en-US" cap="none" dirty="0"/>
              <a:t> Ekiss</a:t>
            </a:r>
            <a:endParaRPr lang="en-US" b="1" dirty="0"/>
          </a:p>
        </p:txBody>
      </p:sp>
      <p:pic>
        <p:nvPicPr>
          <p:cNvPr id="7" name="Picture 6">
            <a:extLst>
              <a:ext uri="{FF2B5EF4-FFF2-40B4-BE49-F238E27FC236}">
                <a16:creationId xmlns:a16="http://schemas.microsoft.com/office/drawing/2014/main" id="{C5688AAE-4328-3940-A50E-D4E563C50828}"/>
              </a:ext>
            </a:extLst>
          </p:cNvPr>
          <p:cNvPicPr>
            <a:picLocks noChangeAspect="1"/>
          </p:cNvPicPr>
          <p:nvPr/>
        </p:nvPicPr>
        <p:blipFill>
          <a:blip r:embed="rId2"/>
          <a:stretch>
            <a:fillRect/>
          </a:stretch>
        </p:blipFill>
        <p:spPr>
          <a:xfrm>
            <a:off x="7320090" y="1660206"/>
            <a:ext cx="2761828" cy="4408302"/>
          </a:xfrm>
          <a:prstGeom prst="rect">
            <a:avLst/>
          </a:prstGeom>
        </p:spPr>
      </p:pic>
    </p:spTree>
    <p:extLst>
      <p:ext uri="{BB962C8B-B14F-4D97-AF65-F5344CB8AC3E}">
        <p14:creationId xmlns:p14="http://schemas.microsoft.com/office/powerpoint/2010/main" val="30841303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C592B-5E38-7140-9123-EC661CF25AF5}"/>
              </a:ext>
            </a:extLst>
          </p:cNvPr>
          <p:cNvSpPr>
            <a:spLocks noGrp="1"/>
          </p:cNvSpPr>
          <p:nvPr>
            <p:ph type="title"/>
          </p:nvPr>
        </p:nvSpPr>
        <p:spPr>
          <a:xfrm>
            <a:off x="2231136" y="455405"/>
            <a:ext cx="7729728" cy="1188720"/>
          </a:xfrm>
        </p:spPr>
        <p:txBody>
          <a:bodyPr/>
          <a:lstStyle/>
          <a:p>
            <a:r>
              <a:rPr lang="en-US" cap="none" dirty="0" err="1"/>
              <a:t>AzGA’s</a:t>
            </a:r>
            <a:r>
              <a:rPr lang="en-US" cap="none" dirty="0"/>
              <a:t> Website</a:t>
            </a:r>
            <a:br>
              <a:rPr lang="en-US" cap="none" dirty="0"/>
            </a:br>
            <a:r>
              <a:rPr lang="en-US" dirty="0">
                <a:hlinkClick r:id="rId2"/>
              </a:rPr>
              <a:t>https://geoalliance.asu.edu/</a:t>
            </a:r>
            <a:endParaRPr lang="en-US" cap="none" dirty="0"/>
          </a:p>
        </p:txBody>
      </p:sp>
      <p:pic>
        <p:nvPicPr>
          <p:cNvPr id="10" name="Picture 9">
            <a:hlinkClick r:id="rId2"/>
            <a:extLst>
              <a:ext uri="{FF2B5EF4-FFF2-40B4-BE49-F238E27FC236}">
                <a16:creationId xmlns:a16="http://schemas.microsoft.com/office/drawing/2014/main" id="{66FB7DBC-6692-B748-94F1-433AF81FEF52}"/>
              </a:ext>
            </a:extLst>
          </p:cNvPr>
          <p:cNvPicPr>
            <a:picLocks noChangeAspect="1"/>
          </p:cNvPicPr>
          <p:nvPr/>
        </p:nvPicPr>
        <p:blipFill>
          <a:blip r:embed="rId3"/>
          <a:stretch>
            <a:fillRect/>
          </a:stretch>
        </p:blipFill>
        <p:spPr>
          <a:xfrm>
            <a:off x="3158048" y="1875099"/>
            <a:ext cx="6153159" cy="4982901"/>
          </a:xfrm>
          <a:prstGeom prst="rect">
            <a:avLst/>
          </a:prstGeom>
        </p:spPr>
      </p:pic>
    </p:spTree>
    <p:extLst>
      <p:ext uri="{BB962C8B-B14F-4D97-AF65-F5344CB8AC3E}">
        <p14:creationId xmlns:p14="http://schemas.microsoft.com/office/powerpoint/2010/main" val="40270864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C592B-5E38-7140-9123-EC661CF25AF5}"/>
              </a:ext>
            </a:extLst>
          </p:cNvPr>
          <p:cNvSpPr>
            <a:spLocks noGrp="1"/>
          </p:cNvSpPr>
          <p:nvPr>
            <p:ph type="title"/>
          </p:nvPr>
        </p:nvSpPr>
        <p:spPr>
          <a:xfrm>
            <a:off x="2231136" y="455405"/>
            <a:ext cx="7729728" cy="1188720"/>
          </a:xfrm>
        </p:spPr>
        <p:txBody>
          <a:bodyPr/>
          <a:lstStyle/>
          <a:p>
            <a:r>
              <a:rPr lang="en-US" cap="none" dirty="0"/>
              <a:t>Standards Based Lesson Lists</a:t>
            </a:r>
            <a:br>
              <a:rPr lang="en-US" cap="none" dirty="0"/>
            </a:br>
            <a:r>
              <a:rPr lang="en-US" cap="none" dirty="0">
                <a:hlinkClick r:id="rId2"/>
              </a:rPr>
              <a:t>https://geoalliance.asu.edu/lessonlists</a:t>
            </a:r>
            <a:r>
              <a:rPr lang="en-US" cap="none" dirty="0"/>
              <a:t> </a:t>
            </a:r>
          </a:p>
        </p:txBody>
      </p:sp>
      <p:pic>
        <p:nvPicPr>
          <p:cNvPr id="8" name="Picture 7">
            <a:extLst>
              <a:ext uri="{FF2B5EF4-FFF2-40B4-BE49-F238E27FC236}">
                <a16:creationId xmlns:a16="http://schemas.microsoft.com/office/drawing/2014/main" id="{3B842AE4-34F9-224F-ABFB-83E77E3FFE48}"/>
              </a:ext>
            </a:extLst>
          </p:cNvPr>
          <p:cNvPicPr>
            <a:picLocks noChangeAspect="1"/>
          </p:cNvPicPr>
          <p:nvPr/>
        </p:nvPicPr>
        <p:blipFill>
          <a:blip r:embed="rId3"/>
          <a:stretch>
            <a:fillRect/>
          </a:stretch>
        </p:blipFill>
        <p:spPr>
          <a:xfrm>
            <a:off x="415255" y="2008515"/>
            <a:ext cx="3407976" cy="4394080"/>
          </a:xfrm>
          <a:prstGeom prst="rect">
            <a:avLst/>
          </a:prstGeom>
        </p:spPr>
      </p:pic>
      <p:pic>
        <p:nvPicPr>
          <p:cNvPr id="11" name="Picture 10">
            <a:extLst>
              <a:ext uri="{FF2B5EF4-FFF2-40B4-BE49-F238E27FC236}">
                <a16:creationId xmlns:a16="http://schemas.microsoft.com/office/drawing/2014/main" id="{A1E2F143-3004-8349-BD9D-437CB0F083CB}"/>
              </a:ext>
            </a:extLst>
          </p:cNvPr>
          <p:cNvPicPr>
            <a:picLocks noChangeAspect="1"/>
          </p:cNvPicPr>
          <p:nvPr/>
        </p:nvPicPr>
        <p:blipFill>
          <a:blip r:embed="rId4"/>
          <a:stretch>
            <a:fillRect/>
          </a:stretch>
        </p:blipFill>
        <p:spPr>
          <a:xfrm>
            <a:off x="4535965" y="2008515"/>
            <a:ext cx="3332476" cy="4394080"/>
          </a:xfrm>
          <a:prstGeom prst="rect">
            <a:avLst/>
          </a:prstGeom>
        </p:spPr>
      </p:pic>
      <p:pic>
        <p:nvPicPr>
          <p:cNvPr id="13" name="Picture 12">
            <a:extLst>
              <a:ext uri="{FF2B5EF4-FFF2-40B4-BE49-F238E27FC236}">
                <a16:creationId xmlns:a16="http://schemas.microsoft.com/office/drawing/2014/main" id="{C4120639-E42A-2440-9059-DACAAD9A4FDD}"/>
              </a:ext>
            </a:extLst>
          </p:cNvPr>
          <p:cNvPicPr>
            <a:picLocks noChangeAspect="1"/>
          </p:cNvPicPr>
          <p:nvPr/>
        </p:nvPicPr>
        <p:blipFill>
          <a:blip r:embed="rId5"/>
          <a:stretch>
            <a:fillRect/>
          </a:stretch>
        </p:blipFill>
        <p:spPr>
          <a:xfrm rot="968276">
            <a:off x="8382999" y="2657198"/>
            <a:ext cx="3407976" cy="2337012"/>
          </a:xfrm>
          <a:prstGeom prst="rect">
            <a:avLst/>
          </a:prstGeom>
        </p:spPr>
      </p:pic>
    </p:spTree>
    <p:extLst>
      <p:ext uri="{BB962C8B-B14F-4D97-AF65-F5344CB8AC3E}">
        <p14:creationId xmlns:p14="http://schemas.microsoft.com/office/powerpoint/2010/main" val="2359729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A3DBE-6C0A-9B47-B640-935D34783C9B}"/>
              </a:ext>
            </a:extLst>
          </p:cNvPr>
          <p:cNvSpPr>
            <a:spLocks noGrp="1"/>
          </p:cNvSpPr>
          <p:nvPr>
            <p:ph type="title"/>
          </p:nvPr>
        </p:nvSpPr>
        <p:spPr>
          <a:xfrm>
            <a:off x="466863" y="82193"/>
            <a:ext cx="10931702" cy="1456394"/>
          </a:xfrm>
        </p:spPr>
        <p:txBody>
          <a:bodyPr>
            <a:normAutofit fontScale="90000"/>
          </a:bodyPr>
          <a:lstStyle/>
          <a:p>
            <a:br>
              <a:rPr lang="en-US" sz="2700" b="1" dirty="0"/>
            </a:br>
            <a:r>
              <a:rPr lang="en-US" altLang="en-US" sz="2400" b="1" dirty="0" err="1">
                <a:solidFill>
                  <a:srgbClr val="000000"/>
                </a:solidFill>
              </a:rPr>
              <a:t>dogstails</a:t>
            </a:r>
            <a:r>
              <a:rPr lang="en-US" altLang="en-US" sz="2400" b="1" dirty="0">
                <a:solidFill>
                  <a:srgbClr val="000000"/>
                </a:solidFill>
              </a:rPr>
              <a:t>: An Introduction to Map Reading</a:t>
            </a:r>
            <a:br>
              <a:rPr lang="en-US" altLang="en-US" sz="2400" b="1" dirty="0">
                <a:solidFill>
                  <a:srgbClr val="000000"/>
                </a:solidFill>
              </a:rPr>
            </a:br>
            <a:r>
              <a:rPr lang="en-US" altLang="en-US" sz="2400" b="1" cap="none" dirty="0">
                <a:solidFill>
                  <a:srgbClr val="000000"/>
                </a:solidFill>
              </a:rPr>
              <a:t>By Gale Ekiss</a:t>
            </a:r>
            <a:br>
              <a:rPr lang="en-US" dirty="0"/>
            </a:br>
            <a:endParaRPr lang="en-US" dirty="0"/>
          </a:p>
        </p:txBody>
      </p:sp>
      <p:sp>
        <p:nvSpPr>
          <p:cNvPr id="4" name="Content Placeholder 3">
            <a:extLst>
              <a:ext uri="{FF2B5EF4-FFF2-40B4-BE49-F238E27FC236}">
                <a16:creationId xmlns:a16="http://schemas.microsoft.com/office/drawing/2014/main" id="{B20FEBAD-E575-4D46-BE34-E8EC9B012AE8}"/>
              </a:ext>
            </a:extLst>
          </p:cNvPr>
          <p:cNvSpPr>
            <a:spLocks noGrp="1"/>
          </p:cNvSpPr>
          <p:nvPr>
            <p:ph sz="half" idx="1"/>
          </p:nvPr>
        </p:nvSpPr>
        <p:spPr>
          <a:xfrm>
            <a:off x="898170" y="1793851"/>
            <a:ext cx="4193384" cy="2930549"/>
          </a:xfrm>
        </p:spPr>
        <p:txBody>
          <a:bodyPr>
            <a:normAutofit lnSpcReduction="10000"/>
          </a:bodyPr>
          <a:lstStyle/>
          <a:p>
            <a:pPr marL="0" indent="0">
              <a:buNone/>
            </a:pPr>
            <a:r>
              <a:rPr lang="en-US" sz="2800" dirty="0"/>
              <a:t>In the Chat Box, write whether you would use this lesson in your classroom.</a:t>
            </a:r>
          </a:p>
          <a:p>
            <a:pPr>
              <a:buFont typeface="Wingdings" pitchFamily="2" charset="2"/>
              <a:buChar char="Ø"/>
            </a:pPr>
            <a:endParaRPr lang="en-US" sz="2800" dirty="0"/>
          </a:p>
          <a:p>
            <a:pPr>
              <a:buFont typeface="Wingdings" pitchFamily="2" charset="2"/>
              <a:buChar char="Ø"/>
            </a:pPr>
            <a:r>
              <a:rPr lang="en-US" sz="2800" dirty="0"/>
              <a:t>Yes</a:t>
            </a:r>
          </a:p>
          <a:p>
            <a:pPr>
              <a:buFont typeface="Wingdings" pitchFamily="2" charset="2"/>
              <a:buChar char="Ø"/>
            </a:pPr>
            <a:r>
              <a:rPr lang="en-US" sz="2800" dirty="0"/>
              <a:t>No</a:t>
            </a:r>
          </a:p>
        </p:txBody>
      </p:sp>
      <p:pic>
        <p:nvPicPr>
          <p:cNvPr id="15" name="Picture 9" descr="MP900446598.JPG                                                000AA6CCMacintosh HD                   C3E2EE36:">
            <a:extLst>
              <a:ext uri="{FF2B5EF4-FFF2-40B4-BE49-F238E27FC236}">
                <a16:creationId xmlns:a16="http://schemas.microsoft.com/office/drawing/2014/main" id="{804ED6B7-378A-9847-9C9E-9AB04DEE252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21567" y="4474734"/>
            <a:ext cx="1049004" cy="1357986"/>
          </a:xfrm>
          <a:prstGeom prst="rect">
            <a:avLst/>
          </a:prstGeom>
          <a:noFill/>
          <a:ln w="28575">
            <a:solidFill>
              <a:srgbClr val="000000"/>
            </a:solidFill>
            <a:miter lim="800000"/>
            <a:headEnd/>
            <a:tailEnd/>
          </a:ln>
          <a:effectLst>
            <a:outerShdw blurRad="63500" dist="107763" dir="2700000" algn="ctr" rotWithShape="0">
              <a:srgbClr val="000000">
                <a:alpha val="74997"/>
              </a:srgbClr>
            </a:outerShdw>
          </a:effectLst>
          <a:extLst>
            <a:ext uri="{909E8E84-426E-40dd-AFC4-6F175D3DCCD1}"/>
          </a:extLst>
        </p:spPr>
      </p:pic>
      <p:pic>
        <p:nvPicPr>
          <p:cNvPr id="10" name="Picture 9">
            <a:extLst>
              <a:ext uri="{FF2B5EF4-FFF2-40B4-BE49-F238E27FC236}">
                <a16:creationId xmlns:a16="http://schemas.microsoft.com/office/drawing/2014/main" id="{13DD74BE-83DD-BC4B-AC7C-D132E84C1DB8}"/>
              </a:ext>
            </a:extLst>
          </p:cNvPr>
          <p:cNvPicPr>
            <a:picLocks noChangeAspect="1"/>
          </p:cNvPicPr>
          <p:nvPr/>
        </p:nvPicPr>
        <p:blipFill>
          <a:blip r:embed="rId3"/>
          <a:stretch>
            <a:fillRect/>
          </a:stretch>
        </p:blipFill>
        <p:spPr>
          <a:xfrm>
            <a:off x="5151806" y="2016752"/>
            <a:ext cx="1851781" cy="1794928"/>
          </a:xfrm>
          <a:prstGeom prst="rect">
            <a:avLst/>
          </a:prstGeom>
          <a:ln w="57150">
            <a:solidFill>
              <a:schemeClr val="tx1"/>
            </a:solidFill>
          </a:ln>
          <a:effectLst>
            <a:outerShdw blurRad="50800" dist="38100" dir="8100000" algn="tr" rotWithShape="0">
              <a:prstClr val="black">
                <a:alpha val="40000"/>
              </a:prstClr>
            </a:outerShdw>
          </a:effectLst>
        </p:spPr>
      </p:pic>
      <p:pic>
        <p:nvPicPr>
          <p:cNvPr id="11" name="Content Placeholder 10" descr="A close up of a map&#10;&#10;Description automatically generated">
            <a:extLst>
              <a:ext uri="{FF2B5EF4-FFF2-40B4-BE49-F238E27FC236}">
                <a16:creationId xmlns:a16="http://schemas.microsoft.com/office/drawing/2014/main" id="{33D0A13E-8F2E-6546-8090-18D130F7AD27}"/>
              </a:ext>
            </a:extLst>
          </p:cNvPr>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7675529" y="1629437"/>
            <a:ext cx="3723036" cy="4818048"/>
          </a:xfrm>
        </p:spPr>
      </p:pic>
    </p:spTree>
    <p:extLst>
      <p:ext uri="{BB962C8B-B14F-4D97-AF65-F5344CB8AC3E}">
        <p14:creationId xmlns:p14="http://schemas.microsoft.com/office/powerpoint/2010/main" val="3395101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A3DBE-6C0A-9B47-B640-935D34783C9B}"/>
              </a:ext>
            </a:extLst>
          </p:cNvPr>
          <p:cNvSpPr>
            <a:spLocks noGrp="1"/>
          </p:cNvSpPr>
          <p:nvPr>
            <p:ph type="title"/>
          </p:nvPr>
        </p:nvSpPr>
        <p:spPr>
          <a:xfrm>
            <a:off x="466863" y="82193"/>
            <a:ext cx="10931702" cy="1456394"/>
          </a:xfrm>
        </p:spPr>
        <p:txBody>
          <a:bodyPr>
            <a:normAutofit fontScale="90000"/>
          </a:bodyPr>
          <a:lstStyle/>
          <a:p>
            <a:br>
              <a:rPr lang="en-US" sz="2700" b="1" dirty="0"/>
            </a:br>
            <a:r>
              <a:rPr lang="en-US" sz="2700" b="1" dirty="0"/>
              <a:t>The Gift of Water: Modifying Our Environment</a:t>
            </a:r>
            <a:br>
              <a:rPr lang="en-US" b="1" dirty="0"/>
            </a:br>
            <a:r>
              <a:rPr lang="en-US" b="1" cap="none" dirty="0"/>
              <a:t>By Barbara Post</a:t>
            </a:r>
            <a:br>
              <a:rPr lang="en-US" dirty="0"/>
            </a:br>
            <a:endParaRPr lang="en-US" dirty="0"/>
          </a:p>
        </p:txBody>
      </p:sp>
      <p:sp>
        <p:nvSpPr>
          <p:cNvPr id="5" name="Content Placeholder 4">
            <a:extLst>
              <a:ext uri="{FF2B5EF4-FFF2-40B4-BE49-F238E27FC236}">
                <a16:creationId xmlns:a16="http://schemas.microsoft.com/office/drawing/2014/main" id="{4C0686CF-79BD-BB40-B116-9B7B4D89DADE}"/>
              </a:ext>
            </a:extLst>
          </p:cNvPr>
          <p:cNvSpPr>
            <a:spLocks noGrp="1"/>
          </p:cNvSpPr>
          <p:nvPr>
            <p:ph sz="half" idx="2"/>
          </p:nvPr>
        </p:nvSpPr>
        <p:spPr>
          <a:xfrm>
            <a:off x="6954252" y="1712917"/>
            <a:ext cx="4969087" cy="4790023"/>
          </a:xfrm>
        </p:spPr>
        <p:txBody>
          <a:bodyPr>
            <a:normAutofit lnSpcReduction="10000"/>
          </a:bodyPr>
          <a:lstStyle/>
          <a:p>
            <a:pPr marL="0" indent="0">
              <a:buNone/>
            </a:pPr>
            <a:r>
              <a:rPr lang="en-US" sz="2800" dirty="0"/>
              <a:t>Procedures:</a:t>
            </a:r>
          </a:p>
          <a:p>
            <a:pPr marL="457200" indent="-457200">
              <a:buFont typeface="+mj-lt"/>
              <a:buAutoNum type="arabicPeriod"/>
            </a:pPr>
            <a:r>
              <a:rPr lang="en-US" sz="2800" dirty="0">
                <a:latin typeface="+mj-lt"/>
              </a:rPr>
              <a:t>Introduce vocabulary: </a:t>
            </a:r>
            <a:r>
              <a:rPr lang="en-US" altLang="en-US" sz="2800" i="1" dirty="0">
                <a:latin typeface="+mj-lt"/>
              </a:rPr>
              <a:t>natural resources, adaptation, modification, and physical environment. </a:t>
            </a:r>
            <a:r>
              <a:rPr lang="en-US" altLang="en-US" sz="2800" dirty="0">
                <a:latin typeface="+mj-lt"/>
              </a:rPr>
              <a:t>(16 slides in PPT)</a:t>
            </a:r>
            <a:endParaRPr lang="en-US" sz="2800" dirty="0"/>
          </a:p>
          <a:p>
            <a:pPr marL="457200" indent="-457200">
              <a:buFont typeface="+mj-lt"/>
              <a:buAutoNum type="arabicPeriod"/>
            </a:pPr>
            <a:r>
              <a:rPr lang="en-US" sz="2800" dirty="0"/>
              <a:t>Read the book. </a:t>
            </a:r>
            <a:r>
              <a:rPr lang="en-US" sz="2800" dirty="0">
                <a:hlinkClick r:id="rId3"/>
              </a:rPr>
              <a:t>https://www.youtube.com/watch?v=AMIU4lTMQLw</a:t>
            </a:r>
            <a:endParaRPr lang="en-US" sz="2800" dirty="0"/>
          </a:p>
          <a:p>
            <a:pPr marL="457200" indent="-457200">
              <a:buFont typeface="+mj-lt"/>
              <a:buAutoNum type="arabicPeriod"/>
            </a:pPr>
            <a:r>
              <a:rPr lang="en-US" sz="2800" dirty="0"/>
              <a:t>Discuss the book using the Teacher Question and Answer sheet. </a:t>
            </a:r>
          </a:p>
          <a:p>
            <a:pPr marL="457200" indent="-457200">
              <a:buFont typeface="+mj-lt"/>
              <a:buAutoNum type="arabicPeriod"/>
            </a:pPr>
            <a:endParaRPr lang="en-US" sz="2800" dirty="0"/>
          </a:p>
        </p:txBody>
      </p:sp>
      <p:pic>
        <p:nvPicPr>
          <p:cNvPr id="7" name="Online Media 6" descr="Coert Ambrosino reads Alejandro's Gift by Richard E. Albert, Illustrated by Sylvia Long">
            <a:hlinkClick r:id="" action="ppaction://media"/>
            <a:extLst>
              <a:ext uri="{FF2B5EF4-FFF2-40B4-BE49-F238E27FC236}">
                <a16:creationId xmlns:a16="http://schemas.microsoft.com/office/drawing/2014/main" id="{A85FCE27-BC0C-F646-B021-14B40A449013}"/>
              </a:ext>
            </a:extLst>
          </p:cNvPr>
          <p:cNvPicPr>
            <a:picLocks noGrp="1" noRot="1" noChangeAspect="1"/>
          </p:cNvPicPr>
          <p:nvPr>
            <p:ph sz="half" idx="1"/>
            <a:videoFile r:link="rId1"/>
          </p:nvPr>
        </p:nvPicPr>
        <p:blipFill>
          <a:blip r:embed="rId4"/>
          <a:stretch>
            <a:fillRect/>
          </a:stretch>
        </p:blipFill>
        <p:spPr>
          <a:xfrm>
            <a:off x="466863" y="2228164"/>
            <a:ext cx="6194836" cy="3485314"/>
          </a:xfrm>
          <a:prstGeom prst="rect">
            <a:avLst/>
          </a:prstGeom>
        </p:spPr>
      </p:pic>
    </p:spTree>
    <p:extLst>
      <p:ext uri="{BB962C8B-B14F-4D97-AF65-F5344CB8AC3E}">
        <p14:creationId xmlns:p14="http://schemas.microsoft.com/office/powerpoint/2010/main" val="85442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A3DBE-6C0A-9B47-B640-935D34783C9B}"/>
              </a:ext>
            </a:extLst>
          </p:cNvPr>
          <p:cNvSpPr>
            <a:spLocks noGrp="1"/>
          </p:cNvSpPr>
          <p:nvPr>
            <p:ph type="title"/>
          </p:nvPr>
        </p:nvSpPr>
        <p:spPr>
          <a:xfrm>
            <a:off x="466863" y="82193"/>
            <a:ext cx="10931702" cy="1456394"/>
          </a:xfrm>
        </p:spPr>
        <p:txBody>
          <a:bodyPr>
            <a:normAutofit fontScale="90000"/>
          </a:bodyPr>
          <a:lstStyle/>
          <a:p>
            <a:br>
              <a:rPr lang="en-US" sz="2700" b="1" dirty="0"/>
            </a:br>
            <a:r>
              <a:rPr lang="en-US" sz="2700" b="1" dirty="0"/>
              <a:t>The Gift of Water: Modifying Our Environment</a:t>
            </a:r>
            <a:br>
              <a:rPr lang="en-US" b="1" dirty="0"/>
            </a:br>
            <a:r>
              <a:rPr lang="en-US" b="1" cap="none" dirty="0"/>
              <a:t>By Barbara Post</a:t>
            </a:r>
            <a:br>
              <a:rPr lang="en-US" dirty="0"/>
            </a:br>
            <a:endParaRPr lang="en-US" dirty="0"/>
          </a:p>
        </p:txBody>
      </p:sp>
      <p:sp>
        <p:nvSpPr>
          <p:cNvPr id="5" name="Content Placeholder 4">
            <a:extLst>
              <a:ext uri="{FF2B5EF4-FFF2-40B4-BE49-F238E27FC236}">
                <a16:creationId xmlns:a16="http://schemas.microsoft.com/office/drawing/2014/main" id="{4C0686CF-79BD-BB40-B116-9B7B4D89DADE}"/>
              </a:ext>
            </a:extLst>
          </p:cNvPr>
          <p:cNvSpPr>
            <a:spLocks noGrp="1"/>
          </p:cNvSpPr>
          <p:nvPr>
            <p:ph sz="half" idx="2"/>
          </p:nvPr>
        </p:nvSpPr>
        <p:spPr>
          <a:xfrm>
            <a:off x="6301738" y="1712917"/>
            <a:ext cx="5621602" cy="4489763"/>
          </a:xfrm>
        </p:spPr>
        <p:txBody>
          <a:bodyPr>
            <a:normAutofit fontScale="85000" lnSpcReduction="10000"/>
          </a:bodyPr>
          <a:lstStyle/>
          <a:p>
            <a:pPr marL="0" indent="0">
              <a:buNone/>
            </a:pPr>
            <a:r>
              <a:rPr lang="en-US" sz="2800" dirty="0"/>
              <a:t>Procedures:</a:t>
            </a:r>
          </a:p>
          <a:p>
            <a:pPr marL="514350" indent="-514350">
              <a:buFont typeface="+mj-lt"/>
              <a:buAutoNum type="arabicPeriod" startAt="4"/>
            </a:pPr>
            <a:r>
              <a:rPr lang="en-US" sz="2800" dirty="0"/>
              <a:t>Brainstorm facts about the desert and water sources based on the book.</a:t>
            </a:r>
          </a:p>
          <a:p>
            <a:pPr marL="514350" indent="-514350">
              <a:buFont typeface="+mj-lt"/>
              <a:buAutoNum type="arabicPeriod" startAt="5"/>
            </a:pPr>
            <a:r>
              <a:rPr lang="en-US" sz="2800" dirty="0"/>
              <a:t>Review the 5 </a:t>
            </a:r>
            <a:r>
              <a:rPr lang="en-US" sz="2800" dirty="0" err="1"/>
              <a:t>Ws</a:t>
            </a:r>
            <a:r>
              <a:rPr lang="en-US" sz="2800" dirty="0"/>
              <a:t>.  </a:t>
            </a:r>
          </a:p>
          <a:p>
            <a:pPr marL="982663" indent="0">
              <a:buFont typeface="Wingdings" pitchFamily="2" charset="2"/>
              <a:buChar char="ü"/>
            </a:pPr>
            <a:r>
              <a:rPr lang="en-US" sz="2800" dirty="0"/>
              <a:t>Who</a:t>
            </a:r>
          </a:p>
          <a:p>
            <a:pPr marL="982663" indent="0">
              <a:buFont typeface="Wingdings" pitchFamily="2" charset="2"/>
              <a:buChar char="ü"/>
            </a:pPr>
            <a:r>
              <a:rPr lang="en-US" sz="2800" dirty="0"/>
              <a:t>What</a:t>
            </a:r>
          </a:p>
          <a:p>
            <a:pPr marL="982663" indent="0">
              <a:buFont typeface="Wingdings" pitchFamily="2" charset="2"/>
              <a:buChar char="ü"/>
            </a:pPr>
            <a:r>
              <a:rPr lang="en-US" sz="2800" dirty="0"/>
              <a:t>Where</a:t>
            </a:r>
          </a:p>
          <a:p>
            <a:pPr marL="982663" indent="0">
              <a:buFont typeface="Wingdings" pitchFamily="2" charset="2"/>
              <a:buChar char="ü"/>
            </a:pPr>
            <a:r>
              <a:rPr lang="en-US" sz="2800" dirty="0"/>
              <a:t>When</a:t>
            </a:r>
          </a:p>
          <a:p>
            <a:pPr marL="982663" indent="0">
              <a:buFont typeface="Wingdings" pitchFamily="2" charset="2"/>
              <a:buChar char="ü"/>
            </a:pPr>
            <a:r>
              <a:rPr lang="en-US" sz="2800" dirty="0"/>
              <a:t>Why</a:t>
            </a:r>
          </a:p>
          <a:p>
            <a:pPr marL="982663" indent="0">
              <a:buFont typeface="Wingdings" pitchFamily="2" charset="2"/>
              <a:buChar char="ü"/>
            </a:pPr>
            <a:r>
              <a:rPr lang="en-US" sz="2800" dirty="0"/>
              <a:t>How???</a:t>
            </a:r>
          </a:p>
        </p:txBody>
      </p:sp>
      <p:pic>
        <p:nvPicPr>
          <p:cNvPr id="10" name="Content Placeholder 9" descr="&#9;cover.jpg                                                      00103096Macintosh HD                   C3E2EE36:">
            <a:extLst>
              <a:ext uri="{FF2B5EF4-FFF2-40B4-BE49-F238E27FC236}">
                <a16:creationId xmlns:a16="http://schemas.microsoft.com/office/drawing/2014/main" id="{F341C416-EFB1-B249-8A70-B5927ECDE931}"/>
              </a:ext>
            </a:extLst>
          </p:cNvPr>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a:xfrm>
            <a:off x="855598" y="1779181"/>
            <a:ext cx="4642023" cy="4657497"/>
          </a:xfrm>
        </p:spPr>
      </p:pic>
    </p:spTree>
    <p:extLst>
      <p:ext uri="{BB962C8B-B14F-4D97-AF65-F5344CB8AC3E}">
        <p14:creationId xmlns:p14="http://schemas.microsoft.com/office/powerpoint/2010/main" val="3450963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47B8BF6-1695-D340-BEDE-AF534EF63168}"/>
              </a:ext>
            </a:extLst>
          </p:cNvPr>
          <p:cNvPicPr>
            <a:picLocks noGrp="1" noChangeAspect="1"/>
          </p:cNvPicPr>
          <p:nvPr>
            <p:ph sz="half" idx="1"/>
          </p:nvPr>
        </p:nvPicPr>
        <p:blipFill>
          <a:blip r:embed="rId2"/>
          <a:stretch>
            <a:fillRect/>
          </a:stretch>
        </p:blipFill>
        <p:spPr>
          <a:xfrm>
            <a:off x="1340999" y="1477950"/>
            <a:ext cx="3987745" cy="5297857"/>
          </a:xfrm>
        </p:spPr>
      </p:pic>
      <p:pic>
        <p:nvPicPr>
          <p:cNvPr id="12" name="Content Placeholder 11">
            <a:extLst>
              <a:ext uri="{FF2B5EF4-FFF2-40B4-BE49-F238E27FC236}">
                <a16:creationId xmlns:a16="http://schemas.microsoft.com/office/drawing/2014/main" id="{962C8F77-D34F-B142-B412-B1546E4AD56F}"/>
              </a:ext>
            </a:extLst>
          </p:cNvPr>
          <p:cNvPicPr>
            <a:picLocks noGrp="1" noChangeAspect="1"/>
          </p:cNvPicPr>
          <p:nvPr>
            <p:ph sz="half" idx="2"/>
          </p:nvPr>
        </p:nvPicPr>
        <p:blipFill>
          <a:blip r:embed="rId3"/>
          <a:stretch>
            <a:fillRect/>
          </a:stretch>
        </p:blipFill>
        <p:spPr>
          <a:xfrm>
            <a:off x="6104476" y="1477952"/>
            <a:ext cx="3965428" cy="5297856"/>
          </a:xfrm>
        </p:spPr>
      </p:pic>
      <p:sp>
        <p:nvSpPr>
          <p:cNvPr id="2" name="Title 1">
            <a:extLst>
              <a:ext uri="{FF2B5EF4-FFF2-40B4-BE49-F238E27FC236}">
                <a16:creationId xmlns:a16="http://schemas.microsoft.com/office/drawing/2014/main" id="{059A3DBE-6C0A-9B47-B640-935D34783C9B}"/>
              </a:ext>
            </a:extLst>
          </p:cNvPr>
          <p:cNvSpPr>
            <a:spLocks noGrp="1"/>
          </p:cNvSpPr>
          <p:nvPr>
            <p:ph type="title"/>
          </p:nvPr>
        </p:nvSpPr>
        <p:spPr>
          <a:xfrm>
            <a:off x="466863" y="82193"/>
            <a:ext cx="10931702" cy="1456394"/>
          </a:xfrm>
        </p:spPr>
        <p:txBody>
          <a:bodyPr>
            <a:normAutofit fontScale="90000"/>
          </a:bodyPr>
          <a:lstStyle/>
          <a:p>
            <a:br>
              <a:rPr lang="en-US" sz="2700" b="1" dirty="0"/>
            </a:br>
            <a:r>
              <a:rPr lang="en-US" sz="2700" b="1" dirty="0"/>
              <a:t>The Gift of Water: Modifying Our Environment</a:t>
            </a:r>
            <a:br>
              <a:rPr lang="en-US" b="1" dirty="0"/>
            </a:br>
            <a:r>
              <a:rPr lang="en-US" b="1" cap="none" dirty="0"/>
              <a:t>By Barbara Post</a:t>
            </a:r>
            <a:br>
              <a:rPr lang="en-US" dirty="0"/>
            </a:br>
            <a:endParaRPr lang="en-US" dirty="0"/>
          </a:p>
        </p:txBody>
      </p:sp>
    </p:spTree>
    <p:extLst>
      <p:ext uri="{BB962C8B-B14F-4D97-AF65-F5344CB8AC3E}">
        <p14:creationId xmlns:p14="http://schemas.microsoft.com/office/powerpoint/2010/main" val="3126743428"/>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3595</TotalTime>
  <Words>2700</Words>
  <Application>Microsoft Macintosh PowerPoint</Application>
  <PresentationFormat>Widescreen</PresentationFormat>
  <Paragraphs>252</Paragraphs>
  <Slides>57</Slides>
  <Notes>4</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Arial</vt:lpstr>
      <vt:lpstr>Calibri</vt:lpstr>
      <vt:lpstr>Gill Sans MT</vt:lpstr>
      <vt:lpstr>Lucida Grande</vt:lpstr>
      <vt:lpstr>New Times Roman</vt:lpstr>
      <vt:lpstr>Times</vt:lpstr>
      <vt:lpstr>Wingdings</vt:lpstr>
      <vt:lpstr>Parcel</vt:lpstr>
      <vt:lpstr>Showcasing Grade 3 Arizona Studies  (prehistoric to Present Day)</vt:lpstr>
      <vt:lpstr> TOADS: An Introduction to Map Reading By Gale Ekiss </vt:lpstr>
      <vt:lpstr> dogstails: An Introduction to Map Reading By Gale Ekiss </vt:lpstr>
      <vt:lpstr> dogstails: An Introduction to Map Reading By Gale Ekiss </vt:lpstr>
      <vt:lpstr> dogstails: An Introduction to Map Reading By Gale Ekiss </vt:lpstr>
      <vt:lpstr> dogstails: An Introduction to Map Reading By Gale Ekiss </vt:lpstr>
      <vt:lpstr> The Gift of Water: Modifying Our Environment By Barbara Post </vt:lpstr>
      <vt:lpstr> The Gift of Water: Modifying Our Environment By Barbara Post </vt:lpstr>
      <vt:lpstr> The Gift of Water: Modifying Our Environment By Barbara Post </vt:lpstr>
      <vt:lpstr> The Gift of Water: Modifying Our Environment By Barbara Post </vt:lpstr>
      <vt:lpstr>Environment:</vt:lpstr>
      <vt:lpstr>Words From Alejandro’s Gift</vt:lpstr>
      <vt:lpstr>Modification:</vt:lpstr>
      <vt:lpstr>An Aerial View of Hoover Dam</vt:lpstr>
      <vt:lpstr> The Gift of Water: Modifying Our Environment By Barbara Post </vt:lpstr>
      <vt:lpstr> The Gift of Water: Modifying Our Environment By Barbara Post </vt:lpstr>
      <vt:lpstr> The Gift of Water: Modifying Our Environment By Barbara Post </vt:lpstr>
      <vt:lpstr>So that the Desert Can Blossom Like a Rose:  Agriculture in the Desert BY Carol Carney Warren</vt:lpstr>
      <vt:lpstr>The Year of the Ranch</vt:lpstr>
      <vt:lpstr>The Year of the Ranch</vt:lpstr>
      <vt:lpstr>The Year of the Ranch</vt:lpstr>
      <vt:lpstr>The Year of the Ranch</vt:lpstr>
      <vt:lpstr>The Year of the Ranch</vt:lpstr>
      <vt:lpstr>So that the Desert Can Blossom Like a Rose:  Agriculture in the Desert BY Carol Carney Warren</vt:lpstr>
      <vt:lpstr>ELL Adaptation for So that the Desert….</vt:lpstr>
      <vt:lpstr>ELL Adaptation for So that the Desert….</vt:lpstr>
      <vt:lpstr>ELL Adaptation for So that the Desert Can Blossom….</vt:lpstr>
      <vt:lpstr>So that the Desert Can Blossom Like a Rose:  Agriculture in the Desert BY Carol Carney Warren</vt:lpstr>
      <vt:lpstr>Monsoon Days BY Gale Olp Ekiss</vt:lpstr>
      <vt:lpstr>Monsoon Days BY Gale Olp Ekiss</vt:lpstr>
      <vt:lpstr>PowerPoint Presentation</vt:lpstr>
      <vt:lpstr>PowerPoint Presentation</vt:lpstr>
      <vt:lpstr>PowerPoint Presentation</vt:lpstr>
      <vt:lpstr>PowerPoint Presentation</vt:lpstr>
      <vt:lpstr>Monsoon Days BY Gale Olp Ekiss</vt:lpstr>
      <vt:lpstr>Monsoon Days BY Gale Olp Ekiss</vt:lpstr>
      <vt:lpstr>Monsoon Days BY Gale Olp Ekiss</vt:lpstr>
      <vt:lpstr>Dams that tamed Arizona’s rivers By Lauren Tennyson</vt:lpstr>
      <vt:lpstr>Dams that tamed Arizona’s rivers By Lauren Tennyson</vt:lpstr>
      <vt:lpstr>Dams that tamed Arizona’s rivers By Lauren Tennyson</vt:lpstr>
      <vt:lpstr>Dams that tamed Arizona’s rivers By Lauren Tennyson</vt:lpstr>
      <vt:lpstr>Levels of Government: Identifying the Different Levels of Our Government BY Heather Moll </vt:lpstr>
      <vt:lpstr>Levels of Government: Identifying the Different Levels of Our Government BY Heather Moll </vt:lpstr>
      <vt:lpstr>Levels of Government: Identifying the Different Levels of Our Government BY Heather Moll </vt:lpstr>
      <vt:lpstr>Levels of Government: Identifying the Different Levels of Our Government BY Heather Moll </vt:lpstr>
      <vt:lpstr>Levels of Government: Identifying the Different Levels of Our Government BY Heather Moll </vt:lpstr>
      <vt:lpstr>PowerPoint Presentation</vt:lpstr>
      <vt:lpstr>Arizona: way out west and witty BY Gale Olp Ekiss</vt:lpstr>
      <vt:lpstr>Arizona: way out west and witty BY Gale Olp Ekiss</vt:lpstr>
      <vt:lpstr>Arizona: way out west and witty BY Gale Olp Ekiss</vt:lpstr>
      <vt:lpstr>Arizona: way out west and witty BY Gale Olp Ekiss</vt:lpstr>
      <vt:lpstr>Arizona: way out west and witty BY Gale Olp Ekiss</vt:lpstr>
      <vt:lpstr>Arizona: way out west and witty BY Gale Olp Ekiss</vt:lpstr>
      <vt:lpstr>Arizona: way out west and witty BY Gale Olp Ekiss</vt:lpstr>
      <vt:lpstr>Arizona: way out west and witty BY Gale Olp Ekiss</vt:lpstr>
      <vt:lpstr>AzGA’s Website https://geoalliance.asu.edu/</vt:lpstr>
      <vt:lpstr>Standards Based Lesson Lists https://geoalliance.asu.edu/lessonlists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Showcasing Grade 2 Lessons </dc:title>
  <dc:creator>Heather Moll</dc:creator>
  <cp:lastModifiedBy>Heather Moll</cp:lastModifiedBy>
  <cp:revision>82</cp:revision>
  <cp:lastPrinted>2021-06-21T18:32:34Z</cp:lastPrinted>
  <dcterms:created xsi:type="dcterms:W3CDTF">2019-11-02T16:45:13Z</dcterms:created>
  <dcterms:modified xsi:type="dcterms:W3CDTF">2021-06-21T18:32:39Z</dcterms:modified>
</cp:coreProperties>
</file>